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Barlow" panose="00000500000000000000" pitchFamily="2" charset="0"/>
      <p:regular r:id="rId12"/>
      <p:bold r:id="rId13"/>
    </p:embeddedFont>
    <p:embeddedFont>
      <p:font typeface="Barlow Bold" panose="00000800000000000000" charset="0"/>
      <p:bold r:id="rId14"/>
    </p:embeddedFont>
    <p:embeddedFont>
      <p:font typeface="Montserrat" panose="00000500000000000000" pitchFamily="2" charset="0"/>
      <p:regular r:id="rId15"/>
      <p:bold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4" d="100"/>
          <a:sy n="54" d="100"/>
        </p:scale>
        <p:origin x="716"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2837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70B72-4292-C5CC-2D49-F328EA8894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91D8AC-4556-6826-55E2-46557951C8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E6D525-7A21-B9E3-4C66-A13FA8F8E47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BD14D9C-1564-207C-D4D4-280EB032E733}"/>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193603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reports.foodbank.org.au/foodbank-hunger-report-2024/?state=au/"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hyperlink" Target="https://reports.foodbank.org.au/foodbank-hunger-report-2024/?state=au/"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44709" y="2892862"/>
            <a:ext cx="7627382" cy="1425416"/>
          </a:xfrm>
          <a:prstGeom prst="rect">
            <a:avLst/>
          </a:prstGeom>
          <a:noFill/>
          <a:ln/>
        </p:spPr>
        <p:txBody>
          <a:bodyPr wrap="square" lIns="0" tIns="0" rIns="0" bIns="0" rtlCol="0" anchor="t"/>
          <a:lstStyle/>
          <a:p>
            <a:pPr marL="0" indent="0" algn="l">
              <a:lnSpc>
                <a:spcPts val="5600"/>
              </a:lnSpc>
              <a:buNone/>
            </a:pPr>
            <a:r>
              <a:rPr lang="en-US" sz="4450" b="1" dirty="0">
                <a:solidFill>
                  <a:srgbClr val="2E3C4E"/>
                </a:solidFill>
                <a:latin typeface="Barlow Bold" pitchFamily="34" charset="0"/>
                <a:ea typeface="Barlow Bold" pitchFamily="34" charset="-122"/>
                <a:cs typeface="Barlow Bold" pitchFamily="34" charset="-120"/>
              </a:rPr>
              <a:t>Spring Roll AI: Foodbank assistant for Australia</a:t>
            </a:r>
            <a:endParaRPr lang="en-US" sz="4450" dirty="0"/>
          </a:p>
        </p:txBody>
      </p:sp>
      <p:sp>
        <p:nvSpPr>
          <p:cNvPr id="4" name="Text 1"/>
          <p:cNvSpPr/>
          <p:nvPr/>
        </p:nvSpPr>
        <p:spPr>
          <a:xfrm>
            <a:off x="6244709" y="4643199"/>
            <a:ext cx="7627382" cy="69342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Bridging the gap between food insecurity and available services through intelligent, dignified assistance.</a:t>
            </a:r>
            <a:endParaRPr lang="en-US" sz="1700" dirty="0"/>
          </a:p>
        </p:txBody>
      </p:sp>
      <p:pic>
        <p:nvPicPr>
          <p:cNvPr id="10" name="Picture 9" descr="A green face with a black background&#10;&#10;AI-generated content may be incorrect.">
            <a:extLst>
              <a:ext uri="{FF2B5EF4-FFF2-40B4-BE49-F238E27FC236}">
                <a16:creationId xmlns:a16="http://schemas.microsoft.com/office/drawing/2014/main" id="{E83FF399-BA77-1BF8-7BC6-2EBE1B69D96A}"/>
              </a:ext>
            </a:extLst>
          </p:cNvPr>
          <p:cNvPicPr>
            <a:picLocks noChangeAspect="1"/>
          </p:cNvPicPr>
          <p:nvPr/>
        </p:nvPicPr>
        <p:blipFill>
          <a:blip r:embed="rId4"/>
          <a:stretch>
            <a:fillRect/>
          </a:stretch>
        </p:blipFill>
        <p:spPr>
          <a:xfrm>
            <a:off x="10969901" y="5186067"/>
            <a:ext cx="3386179" cy="236592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997268"/>
            <a:ext cx="6964085" cy="712708"/>
          </a:xfrm>
          <a:prstGeom prst="rect">
            <a:avLst/>
          </a:prstGeom>
          <a:noFill/>
          <a:ln/>
        </p:spPr>
        <p:txBody>
          <a:bodyPr wrap="none" lIns="0" tIns="0" rIns="0" bIns="0" rtlCol="0" anchor="t"/>
          <a:lstStyle/>
          <a:p>
            <a:pPr marL="0" indent="0" algn="l">
              <a:lnSpc>
                <a:spcPts val="5600"/>
              </a:lnSpc>
              <a:buNone/>
            </a:pPr>
            <a:r>
              <a:rPr lang="en-US" sz="4450" b="1" dirty="0">
                <a:solidFill>
                  <a:srgbClr val="2E3C4E"/>
                </a:solidFill>
                <a:latin typeface="Barlow Bold" pitchFamily="34" charset="0"/>
                <a:ea typeface="Barlow Bold" pitchFamily="34" charset="-122"/>
                <a:cs typeface="Barlow Bold" pitchFamily="34" charset="-120"/>
              </a:rPr>
              <a:t>The </a:t>
            </a:r>
            <a:r>
              <a:rPr lang="en-US" sz="4450" b="1" dirty="0">
                <a:solidFill>
                  <a:srgbClr val="D75BE2"/>
                </a:solidFill>
                <a:latin typeface="Barlow Bold" pitchFamily="34" charset="0"/>
                <a:ea typeface="Barlow Bold" pitchFamily="34" charset="-122"/>
                <a:cs typeface="Barlow Bold" pitchFamily="34" charset="-120"/>
              </a:rPr>
              <a:t>Hunger Gap</a:t>
            </a:r>
            <a:r>
              <a:rPr lang="en-US" sz="4450" b="1" dirty="0">
                <a:solidFill>
                  <a:srgbClr val="2E3C4E"/>
                </a:solidFill>
                <a:latin typeface="Barlow Bold" pitchFamily="34" charset="0"/>
                <a:ea typeface="Barlow Bold" pitchFamily="34" charset="-122"/>
                <a:cs typeface="Barlow Bold" pitchFamily="34" charset="-120"/>
              </a:rPr>
              <a:t> in Australia</a:t>
            </a:r>
            <a:endParaRPr lang="en-US" sz="4450" dirty="0"/>
          </a:p>
        </p:txBody>
      </p:sp>
      <p:sp>
        <p:nvSpPr>
          <p:cNvPr id="3" name="Text 1"/>
          <p:cNvSpPr/>
          <p:nvPr/>
        </p:nvSpPr>
        <p:spPr>
          <a:xfrm>
            <a:off x="758309" y="2251472"/>
            <a:ext cx="3420904" cy="427553"/>
          </a:xfrm>
          <a:prstGeom prst="rect">
            <a:avLst/>
          </a:prstGeom>
          <a:noFill/>
          <a:ln/>
        </p:spPr>
        <p:txBody>
          <a:bodyPr wrap="none" lIns="0" tIns="0" rIns="0" bIns="0" rtlCol="0" anchor="t"/>
          <a:lstStyle/>
          <a:p>
            <a:pPr marL="0" indent="0" algn="l">
              <a:lnSpc>
                <a:spcPts val="3350"/>
              </a:lnSpc>
              <a:buNone/>
            </a:pPr>
            <a:r>
              <a:rPr lang="en-US" sz="2650" b="1" dirty="0">
                <a:solidFill>
                  <a:srgbClr val="2E3C4E"/>
                </a:solidFill>
                <a:latin typeface="Barlow Bold" pitchFamily="34" charset="0"/>
                <a:ea typeface="Barlow Bold" pitchFamily="34" charset="-122"/>
                <a:cs typeface="Barlow Bold" pitchFamily="34" charset="-120"/>
              </a:rPr>
              <a:t>The Problem</a:t>
            </a:r>
            <a:endParaRPr lang="en-US" sz="2650" dirty="0"/>
          </a:p>
        </p:txBody>
      </p:sp>
      <p:sp>
        <p:nvSpPr>
          <p:cNvPr id="4" name="Text 2"/>
          <p:cNvSpPr/>
          <p:nvPr/>
        </p:nvSpPr>
        <p:spPr>
          <a:xfrm>
            <a:off x="758309" y="2895600"/>
            <a:ext cx="6292572" cy="1733550"/>
          </a:xfrm>
          <a:prstGeom prst="rect">
            <a:avLst/>
          </a:prstGeom>
          <a:noFill/>
          <a:ln/>
        </p:spPr>
        <p:txBody>
          <a:bodyPr wrap="square" lIns="0" tIns="0" rIns="0" bIns="0" rtlCol="0" anchor="t"/>
          <a:lstStyle/>
          <a:p>
            <a:pPr>
              <a:lnSpc>
                <a:spcPts val="2700"/>
              </a:lnSpc>
            </a:pPr>
            <a:r>
              <a:rPr lang="en-US" sz="2000" dirty="0">
                <a:solidFill>
                  <a:srgbClr val="384653"/>
                </a:solidFill>
                <a:latin typeface="Arial" panose="020B0604020202020204" pitchFamily="34" charset="0"/>
                <a:ea typeface="Montserrat" pitchFamily="34" charset="-122"/>
                <a:cs typeface="Arial" panose="020B0604020202020204" pitchFamily="34" charset="0"/>
              </a:rPr>
              <a:t>In 2024, for the first time,</a:t>
            </a:r>
            <a:r>
              <a:rPr lang="en-US" sz="2000" b="1" dirty="0">
                <a:solidFill>
                  <a:srgbClr val="384653"/>
                </a:solidFill>
                <a:latin typeface="Arial" panose="020B0604020202020204" pitchFamily="34" charset="0"/>
                <a:ea typeface="Montserrat" pitchFamily="34" charset="-122"/>
                <a:cs typeface="Arial" panose="020B0604020202020204" pitchFamily="34" charset="0"/>
              </a:rPr>
              <a:t> over 7-in-10 (73%) </a:t>
            </a:r>
            <a:r>
              <a:rPr lang="en-US" sz="2000" dirty="0">
                <a:solidFill>
                  <a:srgbClr val="384653"/>
                </a:solidFill>
                <a:latin typeface="Arial" panose="020B0604020202020204" pitchFamily="34" charset="0"/>
                <a:ea typeface="Montserrat" pitchFamily="34" charset="-122"/>
                <a:cs typeface="Arial" panose="020B0604020202020204" pitchFamily="34" charset="0"/>
              </a:rPr>
              <a:t>Australian households </a:t>
            </a:r>
            <a:r>
              <a:rPr lang="en-US" sz="2000" b="1" dirty="0">
                <a:solidFill>
                  <a:srgbClr val="384653"/>
                </a:solidFill>
                <a:latin typeface="Arial" panose="020B0604020202020204" pitchFamily="34" charset="0"/>
                <a:ea typeface="Montserrat" pitchFamily="34" charset="-122"/>
                <a:cs typeface="Arial" panose="020B0604020202020204" pitchFamily="34" charset="0"/>
              </a:rPr>
              <a:t>experiencing food insecurity</a:t>
            </a:r>
            <a:r>
              <a:rPr lang="en-US" sz="2000" dirty="0">
                <a:solidFill>
                  <a:srgbClr val="384653"/>
                </a:solidFill>
                <a:latin typeface="Arial" panose="020B0604020202020204" pitchFamily="34" charset="0"/>
                <a:ea typeface="Montserrat" pitchFamily="34" charset="-122"/>
                <a:cs typeface="Arial" panose="020B0604020202020204" pitchFamily="34" charset="0"/>
              </a:rPr>
              <a:t> in </a:t>
            </a:r>
            <a:r>
              <a:rPr lang="en-US" sz="2000" b="1" dirty="0">
                <a:solidFill>
                  <a:srgbClr val="384653"/>
                </a:solidFill>
                <a:latin typeface="Arial" panose="020B0604020202020204" pitchFamily="34" charset="0"/>
                <a:ea typeface="Montserrat" pitchFamily="34" charset="-122"/>
                <a:cs typeface="Arial" panose="020B0604020202020204" pitchFamily="34" charset="0"/>
              </a:rPr>
              <a:t>the past 12 months </a:t>
            </a:r>
            <a:r>
              <a:rPr lang="en-US" sz="2000" dirty="0">
                <a:solidFill>
                  <a:srgbClr val="384653"/>
                </a:solidFill>
                <a:latin typeface="Arial" panose="020B0604020202020204" pitchFamily="34" charset="0"/>
                <a:ea typeface="Montserrat" pitchFamily="34" charset="-122"/>
                <a:cs typeface="Arial" panose="020B0604020202020204" pitchFamily="34" charset="0"/>
              </a:rPr>
              <a:t>reported being </a:t>
            </a:r>
            <a:r>
              <a:rPr lang="en-US" sz="2000" b="1" dirty="0">
                <a:solidFill>
                  <a:srgbClr val="384653"/>
                </a:solidFill>
                <a:latin typeface="Arial" panose="020B0604020202020204" pitchFamily="34" charset="0"/>
                <a:ea typeface="Montserrat" pitchFamily="34" charset="-122"/>
                <a:cs typeface="Arial" panose="020B0604020202020204" pitchFamily="34" charset="0"/>
              </a:rPr>
              <a:t>unable to afford enough food</a:t>
            </a:r>
            <a:r>
              <a:rPr lang="en-US" sz="2000" dirty="0">
                <a:solidFill>
                  <a:srgbClr val="384653"/>
                </a:solidFill>
                <a:latin typeface="Arial" panose="020B0604020202020204" pitchFamily="34" charset="0"/>
                <a:ea typeface="Montserrat" pitchFamily="34" charset="-122"/>
                <a:cs typeface="Arial" panose="020B0604020202020204" pitchFamily="34" charset="0"/>
              </a:rPr>
              <a:t>. A further</a:t>
            </a:r>
            <a:r>
              <a:rPr lang="en-US" sz="2000" b="1" dirty="0">
                <a:solidFill>
                  <a:srgbClr val="384653"/>
                </a:solidFill>
                <a:latin typeface="Arial" panose="020B0604020202020204" pitchFamily="34" charset="0"/>
                <a:ea typeface="Montserrat" pitchFamily="34" charset="-122"/>
                <a:cs typeface="Arial" panose="020B0604020202020204" pitchFamily="34" charset="0"/>
              </a:rPr>
              <a:t> 16% first experienced</a:t>
            </a:r>
            <a:r>
              <a:rPr lang="en-US" sz="2000" dirty="0">
                <a:solidFill>
                  <a:srgbClr val="384653"/>
                </a:solidFill>
                <a:latin typeface="Arial" panose="020B0604020202020204" pitchFamily="34" charset="0"/>
                <a:ea typeface="Montserrat" pitchFamily="34" charset="-122"/>
                <a:cs typeface="Arial" panose="020B0604020202020204" pitchFamily="34" charset="0"/>
              </a:rPr>
              <a:t> it </a:t>
            </a:r>
            <a:r>
              <a:rPr lang="en-US" sz="2000" b="1" dirty="0">
                <a:solidFill>
                  <a:srgbClr val="384653"/>
                </a:solidFill>
                <a:latin typeface="Arial" panose="020B0604020202020204" pitchFamily="34" charset="0"/>
                <a:ea typeface="Montserrat" pitchFamily="34" charset="-122"/>
                <a:cs typeface="Arial" panose="020B0604020202020204" pitchFamily="34" charset="0"/>
              </a:rPr>
              <a:t>1–2 years ago</a:t>
            </a:r>
            <a:r>
              <a:rPr lang="en-US" sz="2000" dirty="0">
                <a:solidFill>
                  <a:srgbClr val="384653"/>
                </a:solidFill>
                <a:latin typeface="Arial" panose="020B0604020202020204" pitchFamily="34" charset="0"/>
                <a:ea typeface="Montserrat" pitchFamily="34" charset="-122"/>
                <a:cs typeface="Arial" panose="020B0604020202020204" pitchFamily="34" charset="0"/>
              </a:rPr>
              <a:t>, while </a:t>
            </a:r>
            <a:r>
              <a:rPr lang="en-US" sz="2000" b="1" dirty="0">
                <a:solidFill>
                  <a:srgbClr val="384653"/>
                </a:solidFill>
                <a:latin typeface="Arial" panose="020B0604020202020204" pitchFamily="34" charset="0"/>
                <a:ea typeface="Montserrat" pitchFamily="34" charset="-122"/>
                <a:cs typeface="Arial" panose="020B0604020202020204" pitchFamily="34" charset="0"/>
              </a:rPr>
              <a:t>11% </a:t>
            </a:r>
            <a:r>
              <a:rPr lang="en-US" sz="2000" dirty="0">
                <a:solidFill>
                  <a:srgbClr val="384653"/>
                </a:solidFill>
                <a:latin typeface="Arial" panose="020B0604020202020204" pitchFamily="34" charset="0"/>
                <a:ea typeface="Montserrat" pitchFamily="34" charset="-122"/>
                <a:cs typeface="Arial" panose="020B0604020202020204" pitchFamily="34" charset="0"/>
              </a:rPr>
              <a:t>have faced it for</a:t>
            </a:r>
            <a:r>
              <a:rPr lang="en-US" sz="2000" b="1" dirty="0">
                <a:solidFill>
                  <a:srgbClr val="384653"/>
                </a:solidFill>
                <a:latin typeface="Arial" panose="020B0604020202020204" pitchFamily="34" charset="0"/>
                <a:ea typeface="Montserrat" pitchFamily="34" charset="-122"/>
                <a:cs typeface="Arial" panose="020B0604020202020204" pitchFamily="34" charset="0"/>
              </a:rPr>
              <a:t> 3 or more years</a:t>
            </a:r>
            <a:r>
              <a:rPr lang="en-US" sz="2000" dirty="0">
                <a:solidFill>
                  <a:srgbClr val="384653"/>
                </a:solidFill>
                <a:latin typeface="Arial" panose="020B0604020202020204" pitchFamily="34" charset="0"/>
                <a:ea typeface="Montserrat" pitchFamily="34" charset="-122"/>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5" name="Text 3"/>
          <p:cNvSpPr/>
          <p:nvPr/>
        </p:nvSpPr>
        <p:spPr>
          <a:xfrm>
            <a:off x="758309" y="4824055"/>
            <a:ext cx="6292572" cy="1040130"/>
          </a:xfrm>
          <a:prstGeom prst="rect">
            <a:avLst/>
          </a:prstGeom>
          <a:noFill/>
          <a:ln/>
        </p:spPr>
        <p:txBody>
          <a:bodyPr wrap="square" lIns="0" tIns="0" rIns="0" bIns="0" rtlCol="0" anchor="t"/>
          <a:lstStyle/>
          <a:p>
            <a:pPr marL="0" indent="0" algn="l">
              <a:lnSpc>
                <a:spcPts val="2700"/>
              </a:lnSpc>
              <a:buNone/>
            </a:pPr>
            <a:r>
              <a:rPr lang="en-US" sz="2000" dirty="0">
                <a:solidFill>
                  <a:srgbClr val="384653"/>
                </a:solidFill>
                <a:latin typeface="Arial" panose="020B0604020202020204" pitchFamily="34" charset="0"/>
                <a:ea typeface="Montserrat" pitchFamily="34" charset="-122"/>
                <a:cs typeface="Arial" panose="020B0604020202020204" pitchFamily="34" charset="0"/>
              </a:rPr>
              <a:t>This growing </a:t>
            </a:r>
            <a:r>
              <a:rPr lang="en-US" sz="2000" b="1" dirty="0">
                <a:solidFill>
                  <a:srgbClr val="384653"/>
                </a:solidFill>
                <a:latin typeface="Arial" panose="020B0604020202020204" pitchFamily="34" charset="0"/>
                <a:ea typeface="Montserrat" pitchFamily="34" charset="-122"/>
                <a:cs typeface="Arial" panose="020B0604020202020204" pitchFamily="34" charset="0"/>
              </a:rPr>
              <a:t>demand requires community services</a:t>
            </a:r>
            <a:r>
              <a:rPr lang="en-US" sz="2000" dirty="0">
                <a:solidFill>
                  <a:srgbClr val="384653"/>
                </a:solidFill>
                <a:latin typeface="Arial" panose="020B0604020202020204" pitchFamily="34" charset="0"/>
                <a:ea typeface="Montserrat" pitchFamily="34" charset="-122"/>
                <a:cs typeface="Arial" panose="020B0604020202020204" pitchFamily="34" charset="0"/>
              </a:rPr>
              <a:t> to be </a:t>
            </a:r>
            <a:r>
              <a:rPr lang="en-US" sz="2000" b="1" dirty="0">
                <a:solidFill>
                  <a:srgbClr val="384653"/>
                </a:solidFill>
                <a:latin typeface="Arial" panose="020B0604020202020204" pitchFamily="34" charset="0"/>
                <a:ea typeface="Montserrat" pitchFamily="34" charset="-122"/>
                <a:cs typeface="Arial" panose="020B0604020202020204" pitchFamily="34" charset="0"/>
              </a:rPr>
              <a:t>scalable and adaptive</a:t>
            </a:r>
            <a:r>
              <a:rPr lang="en-US" sz="2000" dirty="0">
                <a:solidFill>
                  <a:srgbClr val="384653"/>
                </a:solidFill>
                <a:latin typeface="Arial" panose="020B0604020202020204" pitchFamily="34" charset="0"/>
                <a:ea typeface="Montserrat" pitchFamily="34" charset="-122"/>
                <a:cs typeface="Arial" panose="020B0604020202020204" pitchFamily="34" charset="0"/>
              </a:rPr>
              <a:t>, ensuring that support</a:t>
            </a:r>
            <a:r>
              <a:rPr lang="en-US" sz="2000" b="1" dirty="0">
                <a:solidFill>
                  <a:srgbClr val="384653"/>
                </a:solidFill>
                <a:latin typeface="Arial" panose="020B0604020202020204" pitchFamily="34" charset="0"/>
                <a:ea typeface="Montserrat" pitchFamily="34" charset="-122"/>
                <a:cs typeface="Arial" panose="020B0604020202020204" pitchFamily="34" charset="0"/>
              </a:rPr>
              <a:t> </a:t>
            </a:r>
            <a:r>
              <a:rPr lang="en-US" sz="2000" dirty="0">
                <a:solidFill>
                  <a:srgbClr val="384653"/>
                </a:solidFill>
                <a:latin typeface="Arial" panose="020B0604020202020204" pitchFamily="34" charset="0"/>
                <a:ea typeface="Montserrat" pitchFamily="34" charset="-122"/>
                <a:cs typeface="Arial" panose="020B0604020202020204" pitchFamily="34" charset="0"/>
              </a:rPr>
              <a:t>can reach households </a:t>
            </a:r>
            <a:r>
              <a:rPr lang="en-US" sz="2000" b="1" dirty="0">
                <a:solidFill>
                  <a:srgbClr val="384653"/>
                </a:solidFill>
                <a:latin typeface="Arial" panose="020B0604020202020204" pitchFamily="34" charset="0"/>
                <a:ea typeface="Montserrat" pitchFamily="34" charset="-122"/>
                <a:cs typeface="Arial" panose="020B0604020202020204" pitchFamily="34" charset="0"/>
              </a:rPr>
              <a:t>when they need it most</a:t>
            </a:r>
            <a:r>
              <a:rPr lang="en-US" sz="2000" dirty="0">
                <a:solidFill>
                  <a:srgbClr val="384653"/>
                </a:solidFill>
                <a:latin typeface="Arial" panose="020B0604020202020204" pitchFamily="34" charset="0"/>
                <a:ea typeface="Montserrat" pitchFamily="34" charset="-122"/>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pic>
        <p:nvPicPr>
          <p:cNvPr id="6" name="Image 0" descr="preencoded.png"/>
          <p:cNvPicPr>
            <a:picLocks noChangeAspect="1"/>
          </p:cNvPicPr>
          <p:nvPr/>
        </p:nvPicPr>
        <p:blipFill>
          <a:blip r:embed="rId3"/>
          <a:stretch>
            <a:fillRect/>
          </a:stretch>
        </p:blipFill>
        <p:spPr>
          <a:xfrm>
            <a:off x="7587139" y="2278618"/>
            <a:ext cx="6292572" cy="3683198"/>
          </a:xfrm>
          <a:prstGeom prst="rect">
            <a:avLst/>
          </a:prstGeom>
        </p:spPr>
      </p:pic>
      <p:sp>
        <p:nvSpPr>
          <p:cNvPr id="7" name="Text 4"/>
          <p:cNvSpPr/>
          <p:nvPr/>
        </p:nvSpPr>
        <p:spPr>
          <a:xfrm>
            <a:off x="7587139" y="6205538"/>
            <a:ext cx="6292572" cy="831890"/>
          </a:xfrm>
          <a:prstGeom prst="rect">
            <a:avLst/>
          </a:prstGeom>
          <a:noFill/>
          <a:ln/>
        </p:spPr>
        <p:txBody>
          <a:bodyPr wrap="square" lIns="0" tIns="0" rIns="0" bIns="0" rtlCol="0" anchor="t"/>
          <a:lstStyle/>
          <a:p>
            <a:pPr marL="0" indent="0" algn="l">
              <a:lnSpc>
                <a:spcPts val="2150"/>
              </a:lnSpc>
              <a:buNone/>
            </a:pPr>
            <a:r>
              <a:rPr lang="en-US" sz="1350" b="1" dirty="0">
                <a:solidFill>
                  <a:srgbClr val="384653"/>
                </a:solidFill>
                <a:latin typeface="Arial" panose="020B0604020202020204" pitchFamily="34" charset="0"/>
                <a:ea typeface="Montserrat" pitchFamily="34" charset="-122"/>
                <a:cs typeface="Arial" panose="020B0604020202020204" pitchFamily="34" charset="0"/>
              </a:rPr>
              <a:t>Source:</a:t>
            </a:r>
            <a:r>
              <a:rPr lang="en-US" sz="1350" dirty="0">
                <a:solidFill>
                  <a:srgbClr val="384653"/>
                </a:solidFill>
                <a:latin typeface="Arial" panose="020B0604020202020204" pitchFamily="34" charset="0"/>
                <a:ea typeface="Montserrat" pitchFamily="34" charset="-122"/>
                <a:cs typeface="Arial" panose="020B0604020202020204" pitchFamily="34" charset="0"/>
              </a:rPr>
              <a:t> Foodbank Australia, </a:t>
            </a:r>
            <a:r>
              <a:rPr lang="en-US" sz="1350" i="1" dirty="0">
                <a:solidFill>
                  <a:srgbClr val="384653"/>
                </a:solidFill>
                <a:latin typeface="Arial" panose="020B0604020202020204" pitchFamily="34" charset="0"/>
                <a:ea typeface="Montserrat" pitchFamily="34" charset="-122"/>
                <a:cs typeface="Arial" panose="020B0604020202020204" pitchFamily="34" charset="0"/>
              </a:rPr>
              <a:t>Foodbank Hunger Report 2024</a:t>
            </a:r>
            <a:r>
              <a:rPr lang="en-US" sz="1350" dirty="0">
                <a:solidFill>
                  <a:srgbClr val="384653"/>
                </a:solidFill>
                <a:latin typeface="Arial" panose="020B0604020202020204" pitchFamily="34" charset="0"/>
                <a:ea typeface="Montserrat" pitchFamily="34" charset="-122"/>
                <a:cs typeface="Arial" panose="020B0604020202020204" pitchFamily="34" charset="0"/>
              </a:rPr>
              <a:t>, </a:t>
            </a:r>
            <a:r>
              <a:rPr lang="en-US" sz="1350" u="sng" dirty="0">
                <a:solidFill>
                  <a:srgbClr val="359DDF"/>
                </a:solidFill>
                <a:latin typeface="Montserrat" pitchFamily="34" charset="0"/>
                <a:ea typeface="Montserrat" pitchFamily="34" charset="-122"/>
                <a:cs typeface="Montserrat" pitchFamily="34" charset="-120"/>
                <a:hlinkClick r:id="rId4">
                  <a:extLst>
                    <a:ext uri="{A12FA001-AC4F-418D-AE19-62706E023703}">
                      <ahyp:hlinkClr xmlns:ahyp="http://schemas.microsoft.com/office/drawing/2018/hyperlinkcolor" val="tx"/>
                    </a:ext>
                  </a:extLst>
                </a:hlinkClick>
              </a:rPr>
              <a:t>https://reports.foodbank.org.au/foodbank-hunger-report-2024/?state=au/</a:t>
            </a:r>
            <a:endParaRPr lang="en-US" sz="13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8309" y="1763197"/>
            <a:ext cx="8063746" cy="712708"/>
          </a:xfrm>
          <a:prstGeom prst="rect">
            <a:avLst/>
          </a:prstGeom>
          <a:noFill/>
          <a:ln/>
        </p:spPr>
        <p:txBody>
          <a:bodyPr wrap="none" lIns="0" tIns="0" rIns="0" bIns="0" rtlCol="0" anchor="t"/>
          <a:lstStyle/>
          <a:p>
            <a:pPr marL="0" indent="0" algn="l">
              <a:lnSpc>
                <a:spcPts val="5600"/>
              </a:lnSpc>
              <a:buNone/>
            </a:pPr>
            <a:r>
              <a:rPr lang="en-US" sz="4450" b="1" dirty="0">
                <a:solidFill>
                  <a:srgbClr val="2E3C4E"/>
                </a:solidFill>
                <a:latin typeface="Barlow Bold" pitchFamily="34" charset="0"/>
                <a:ea typeface="Barlow Bold" pitchFamily="34" charset="-122"/>
                <a:cs typeface="Barlow Bold" pitchFamily="34" charset="-120"/>
              </a:rPr>
              <a:t>Why Aren't People Getting Help?</a:t>
            </a:r>
            <a:endParaRPr lang="en-US" sz="4450" dirty="0"/>
          </a:p>
        </p:txBody>
      </p:sp>
      <p:sp>
        <p:nvSpPr>
          <p:cNvPr id="3" name="Text 1"/>
          <p:cNvSpPr/>
          <p:nvPr/>
        </p:nvSpPr>
        <p:spPr>
          <a:xfrm>
            <a:off x="758309" y="3017401"/>
            <a:ext cx="4190762" cy="714970"/>
          </a:xfrm>
          <a:prstGeom prst="rect">
            <a:avLst/>
          </a:prstGeom>
          <a:noFill/>
          <a:ln/>
        </p:spPr>
        <p:txBody>
          <a:bodyPr wrap="none" lIns="0" tIns="0" rIns="0" bIns="0" rtlCol="0" anchor="t"/>
          <a:lstStyle/>
          <a:p>
            <a:pPr marL="0" indent="0" algn="ctr">
              <a:lnSpc>
                <a:spcPts val="5600"/>
              </a:lnSpc>
              <a:buNone/>
            </a:pPr>
            <a:r>
              <a:rPr lang="en-US" sz="5600" b="1" dirty="0">
                <a:solidFill>
                  <a:srgbClr val="384653"/>
                </a:solidFill>
                <a:latin typeface="Barlow Bold" pitchFamily="34" charset="0"/>
                <a:ea typeface="Barlow Bold" pitchFamily="34" charset="-122"/>
                <a:cs typeface="Barlow Bold" pitchFamily="34" charset="-120"/>
              </a:rPr>
              <a:t>53%</a:t>
            </a:r>
            <a:endParaRPr lang="en-US" sz="5600" dirty="0"/>
          </a:p>
        </p:txBody>
      </p:sp>
      <p:sp>
        <p:nvSpPr>
          <p:cNvPr id="4" name="Text 2"/>
          <p:cNvSpPr/>
          <p:nvPr/>
        </p:nvSpPr>
        <p:spPr>
          <a:xfrm>
            <a:off x="1428274" y="4003000"/>
            <a:ext cx="2850713" cy="356235"/>
          </a:xfrm>
          <a:prstGeom prst="rect">
            <a:avLst/>
          </a:prstGeom>
          <a:noFill/>
          <a:ln/>
        </p:spPr>
        <p:txBody>
          <a:bodyPr wrap="none" lIns="0" tIns="0" rIns="0" bIns="0" rtlCol="0" anchor="t"/>
          <a:lstStyle/>
          <a:p>
            <a:pPr marL="0" indent="0" algn="ctr">
              <a:lnSpc>
                <a:spcPts val="2800"/>
              </a:lnSpc>
              <a:buNone/>
            </a:pPr>
            <a:r>
              <a:rPr lang="en-US" sz="2200" b="1" dirty="0">
                <a:solidFill>
                  <a:srgbClr val="384653"/>
                </a:solidFill>
                <a:latin typeface="Barlow Bold" pitchFamily="34" charset="0"/>
                <a:ea typeface="Barlow Bold" pitchFamily="34" charset="-122"/>
                <a:cs typeface="Barlow Bold" pitchFamily="34" charset="-120"/>
              </a:rPr>
              <a:t>Don't Know Where</a:t>
            </a:r>
            <a:endParaRPr lang="en-US" sz="2200" dirty="0"/>
          </a:p>
        </p:txBody>
      </p:sp>
      <p:sp>
        <p:nvSpPr>
          <p:cNvPr id="5" name="Text 3"/>
          <p:cNvSpPr/>
          <p:nvPr/>
        </p:nvSpPr>
        <p:spPr>
          <a:xfrm>
            <a:off x="758309" y="4489133"/>
            <a:ext cx="4190762" cy="1040130"/>
          </a:xfrm>
          <a:prstGeom prst="rect">
            <a:avLst/>
          </a:prstGeom>
          <a:noFill/>
          <a:ln/>
        </p:spPr>
        <p:txBody>
          <a:bodyPr wrap="square" lIns="0" tIns="0" rIns="0" bIns="0" rtlCol="0" anchor="t"/>
          <a:lstStyle/>
          <a:p>
            <a:pPr marL="0" indent="0" algn="ctr">
              <a:lnSpc>
                <a:spcPts val="2700"/>
              </a:lnSpc>
              <a:buNone/>
            </a:pPr>
            <a:r>
              <a:rPr lang="en-US" sz="1700" dirty="0">
                <a:solidFill>
                  <a:srgbClr val="384653"/>
                </a:solidFill>
                <a:latin typeface="Montserrat" pitchFamily="34" charset="0"/>
                <a:ea typeface="Montserrat" pitchFamily="34" charset="-122"/>
                <a:cs typeface="Arial" panose="020B0604020202020204" pitchFamily="34" charset="0"/>
              </a:rPr>
              <a:t>Over half of food-insecure Australians don't know where to find available relief services in their communities.</a:t>
            </a:r>
            <a:endParaRPr lang="en-US" sz="1700" dirty="0"/>
          </a:p>
        </p:txBody>
      </p:sp>
      <p:sp>
        <p:nvSpPr>
          <p:cNvPr id="6" name="Text 4"/>
          <p:cNvSpPr/>
          <p:nvPr/>
        </p:nvSpPr>
        <p:spPr>
          <a:xfrm>
            <a:off x="5219819" y="3017401"/>
            <a:ext cx="4190762" cy="714970"/>
          </a:xfrm>
          <a:prstGeom prst="rect">
            <a:avLst/>
          </a:prstGeom>
          <a:noFill/>
          <a:ln/>
        </p:spPr>
        <p:txBody>
          <a:bodyPr wrap="none" lIns="0" tIns="0" rIns="0" bIns="0" rtlCol="0" anchor="t"/>
          <a:lstStyle/>
          <a:p>
            <a:pPr marL="0" indent="0" algn="ctr">
              <a:lnSpc>
                <a:spcPts val="5600"/>
              </a:lnSpc>
              <a:buNone/>
            </a:pPr>
            <a:r>
              <a:rPr lang="en-US" sz="5600" b="1" dirty="0">
                <a:solidFill>
                  <a:srgbClr val="384653"/>
                </a:solidFill>
                <a:latin typeface="Barlow Bold" pitchFamily="34" charset="0"/>
                <a:ea typeface="Barlow Bold" pitchFamily="34" charset="-122"/>
                <a:cs typeface="Barlow Bold" pitchFamily="34" charset="-120"/>
              </a:rPr>
              <a:t>48%</a:t>
            </a:r>
            <a:endParaRPr lang="en-US" sz="5600" dirty="0"/>
          </a:p>
        </p:txBody>
      </p:sp>
      <p:sp>
        <p:nvSpPr>
          <p:cNvPr id="7" name="Text 5"/>
          <p:cNvSpPr/>
          <p:nvPr/>
        </p:nvSpPr>
        <p:spPr>
          <a:xfrm>
            <a:off x="5889784" y="4003000"/>
            <a:ext cx="2850713" cy="356235"/>
          </a:xfrm>
          <a:prstGeom prst="rect">
            <a:avLst/>
          </a:prstGeom>
          <a:noFill/>
          <a:ln/>
        </p:spPr>
        <p:txBody>
          <a:bodyPr wrap="none" lIns="0" tIns="0" rIns="0" bIns="0" rtlCol="0" anchor="t"/>
          <a:lstStyle/>
          <a:p>
            <a:pPr marL="0" indent="0" algn="ctr">
              <a:lnSpc>
                <a:spcPts val="2800"/>
              </a:lnSpc>
              <a:buNone/>
            </a:pPr>
            <a:r>
              <a:rPr lang="en-US" sz="2200" b="1" dirty="0">
                <a:solidFill>
                  <a:srgbClr val="384653"/>
                </a:solidFill>
                <a:latin typeface="Barlow Bold" pitchFamily="34" charset="0"/>
                <a:ea typeface="Barlow Bold" pitchFamily="34" charset="-122"/>
                <a:cs typeface="Barlow Bold" pitchFamily="34" charset="-120"/>
              </a:rPr>
              <a:t>Embarrassment</a:t>
            </a:r>
            <a:endParaRPr lang="en-US" sz="2200" dirty="0"/>
          </a:p>
        </p:txBody>
      </p:sp>
      <p:sp>
        <p:nvSpPr>
          <p:cNvPr id="8" name="Text 6"/>
          <p:cNvSpPr/>
          <p:nvPr/>
        </p:nvSpPr>
        <p:spPr>
          <a:xfrm>
            <a:off x="5219819" y="4489133"/>
            <a:ext cx="4190762" cy="1040130"/>
          </a:xfrm>
          <a:prstGeom prst="rect">
            <a:avLst/>
          </a:prstGeom>
          <a:noFill/>
          <a:ln/>
        </p:spPr>
        <p:txBody>
          <a:bodyPr wrap="square" lIns="0" tIns="0" rIns="0" bIns="0" rtlCol="0" anchor="t"/>
          <a:lstStyle/>
          <a:p>
            <a:pPr marL="0" indent="0" algn="ctr">
              <a:lnSpc>
                <a:spcPts val="2700"/>
              </a:lnSpc>
              <a:buNone/>
            </a:pPr>
            <a:r>
              <a:rPr lang="en-US" sz="1700" dirty="0">
                <a:solidFill>
                  <a:srgbClr val="384653"/>
                </a:solidFill>
                <a:latin typeface="Montserrat" pitchFamily="34" charset="0"/>
                <a:ea typeface="Montserrat" pitchFamily="34" charset="-122"/>
                <a:cs typeface="Montserrat" pitchFamily="34" charset="-120"/>
              </a:rPr>
              <a:t>Nearly half feel too ashamed or embarrassed to ask for assistance, creating an invisible barrier to support.</a:t>
            </a:r>
            <a:endParaRPr lang="en-US" sz="1700" dirty="0"/>
          </a:p>
        </p:txBody>
      </p:sp>
      <p:sp>
        <p:nvSpPr>
          <p:cNvPr id="9" name="Text 7"/>
          <p:cNvSpPr/>
          <p:nvPr/>
        </p:nvSpPr>
        <p:spPr>
          <a:xfrm>
            <a:off x="9681329" y="3017401"/>
            <a:ext cx="4190762" cy="714970"/>
          </a:xfrm>
          <a:prstGeom prst="rect">
            <a:avLst/>
          </a:prstGeom>
          <a:noFill/>
          <a:ln/>
        </p:spPr>
        <p:txBody>
          <a:bodyPr wrap="none" lIns="0" tIns="0" rIns="0" bIns="0" rtlCol="0" anchor="t"/>
          <a:lstStyle/>
          <a:p>
            <a:pPr marL="0" indent="0" algn="ctr">
              <a:lnSpc>
                <a:spcPts val="5600"/>
              </a:lnSpc>
              <a:buNone/>
            </a:pPr>
            <a:r>
              <a:rPr lang="en-US" sz="5600" b="1" dirty="0">
                <a:solidFill>
                  <a:srgbClr val="384653"/>
                </a:solidFill>
                <a:latin typeface="Barlow Bold" pitchFamily="34" charset="0"/>
                <a:ea typeface="Barlow Bold" pitchFamily="34" charset="-122"/>
                <a:cs typeface="Barlow Bold" pitchFamily="34" charset="-120"/>
              </a:rPr>
              <a:t>33%</a:t>
            </a:r>
            <a:endParaRPr lang="en-US" sz="5600" dirty="0"/>
          </a:p>
        </p:txBody>
      </p:sp>
      <p:sp>
        <p:nvSpPr>
          <p:cNvPr id="10" name="Text 8"/>
          <p:cNvSpPr/>
          <p:nvPr/>
        </p:nvSpPr>
        <p:spPr>
          <a:xfrm>
            <a:off x="10351294" y="4003000"/>
            <a:ext cx="2850713" cy="356235"/>
          </a:xfrm>
          <a:prstGeom prst="rect">
            <a:avLst/>
          </a:prstGeom>
          <a:noFill/>
          <a:ln/>
        </p:spPr>
        <p:txBody>
          <a:bodyPr wrap="none" lIns="0" tIns="0" rIns="0" bIns="0" rtlCol="0" anchor="t"/>
          <a:lstStyle/>
          <a:p>
            <a:pPr marL="0" indent="0" algn="ctr">
              <a:lnSpc>
                <a:spcPts val="2800"/>
              </a:lnSpc>
              <a:buNone/>
            </a:pPr>
            <a:r>
              <a:rPr lang="en-US" sz="2200" b="1" dirty="0">
                <a:solidFill>
                  <a:srgbClr val="384653"/>
                </a:solidFill>
                <a:latin typeface="Barlow Bold" pitchFamily="34" charset="0"/>
                <a:ea typeface="Barlow Bold" pitchFamily="34" charset="-122"/>
                <a:cs typeface="Barlow Bold" pitchFamily="34" charset="-120"/>
              </a:rPr>
              <a:t>Eligibility Confusion</a:t>
            </a:r>
            <a:endParaRPr lang="en-US" sz="2200" dirty="0"/>
          </a:p>
        </p:txBody>
      </p:sp>
      <p:sp>
        <p:nvSpPr>
          <p:cNvPr id="11" name="Text 9"/>
          <p:cNvSpPr/>
          <p:nvPr/>
        </p:nvSpPr>
        <p:spPr>
          <a:xfrm>
            <a:off x="9681329" y="4489133"/>
            <a:ext cx="4190762" cy="1040130"/>
          </a:xfrm>
          <a:prstGeom prst="rect">
            <a:avLst/>
          </a:prstGeom>
          <a:noFill/>
          <a:ln/>
        </p:spPr>
        <p:txBody>
          <a:bodyPr wrap="square" lIns="0" tIns="0" rIns="0" bIns="0" rtlCol="0" anchor="t"/>
          <a:lstStyle/>
          <a:p>
            <a:pPr marL="0" indent="0" algn="ctr">
              <a:lnSpc>
                <a:spcPts val="2700"/>
              </a:lnSpc>
              <a:buNone/>
            </a:pPr>
            <a:r>
              <a:rPr lang="en-US" sz="1700" dirty="0">
                <a:solidFill>
                  <a:srgbClr val="384653"/>
                </a:solidFill>
                <a:latin typeface="Montserrat" pitchFamily="34" charset="0"/>
                <a:ea typeface="Montserrat" pitchFamily="34" charset="-122"/>
                <a:cs typeface="Montserrat" pitchFamily="34" charset="-120"/>
              </a:rPr>
              <a:t>A third of people don't even know if they qualify for services that could help them feed their families.</a:t>
            </a:r>
            <a:endParaRPr lang="en-US" sz="1700" dirty="0"/>
          </a:p>
        </p:txBody>
      </p:sp>
      <p:sp>
        <p:nvSpPr>
          <p:cNvPr id="12" name="Text 10"/>
          <p:cNvSpPr/>
          <p:nvPr/>
        </p:nvSpPr>
        <p:spPr>
          <a:xfrm>
            <a:off x="758309" y="5772983"/>
            <a:ext cx="13113782" cy="69342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Our comprehensive data analysis reveals critical information gaps that keep Australians from accessing vital food support. The full access is provided in our attachment.</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8309" y="814864"/>
            <a:ext cx="6392347" cy="712708"/>
          </a:xfrm>
          <a:prstGeom prst="rect">
            <a:avLst/>
          </a:prstGeom>
          <a:noFill/>
          <a:ln/>
        </p:spPr>
        <p:txBody>
          <a:bodyPr wrap="none" lIns="0" tIns="0" rIns="0" bIns="0" rtlCol="0" anchor="t"/>
          <a:lstStyle/>
          <a:p>
            <a:pPr marL="0" indent="0" algn="l">
              <a:lnSpc>
                <a:spcPts val="5600"/>
              </a:lnSpc>
              <a:buNone/>
            </a:pPr>
            <a:r>
              <a:rPr lang="en-US" sz="4450" b="1" dirty="0">
                <a:solidFill>
                  <a:srgbClr val="2E3C4E"/>
                </a:solidFill>
                <a:latin typeface="Barlow Bold" pitchFamily="34" charset="0"/>
                <a:ea typeface="Barlow Bold" pitchFamily="34" charset="-122"/>
                <a:cs typeface="Barlow Bold" pitchFamily="34" charset="-120"/>
              </a:rPr>
              <a:t>Introducing </a:t>
            </a:r>
            <a:r>
              <a:rPr lang="en-US" sz="4450" b="1" dirty="0">
                <a:solidFill>
                  <a:srgbClr val="D75BE2"/>
                </a:solidFill>
                <a:latin typeface="Barlow Bold" pitchFamily="34" charset="0"/>
                <a:ea typeface="Barlow Bold" pitchFamily="34" charset="-122"/>
                <a:cs typeface="Barlow Bold" pitchFamily="34" charset="-120"/>
              </a:rPr>
              <a:t>Spring Roll AI</a:t>
            </a:r>
            <a:endParaRPr lang="en-US" sz="4450" dirty="0"/>
          </a:p>
        </p:txBody>
      </p:sp>
      <p:sp>
        <p:nvSpPr>
          <p:cNvPr id="3" name="Text 1"/>
          <p:cNvSpPr/>
          <p:nvPr/>
        </p:nvSpPr>
        <p:spPr>
          <a:xfrm>
            <a:off x="758309" y="2069068"/>
            <a:ext cx="7357348" cy="427553"/>
          </a:xfrm>
          <a:prstGeom prst="rect">
            <a:avLst/>
          </a:prstGeom>
          <a:noFill/>
          <a:ln/>
        </p:spPr>
        <p:txBody>
          <a:bodyPr wrap="none" lIns="0" tIns="0" rIns="0" bIns="0" rtlCol="0" anchor="t"/>
          <a:lstStyle/>
          <a:p>
            <a:pPr marL="0" indent="0" algn="l">
              <a:lnSpc>
                <a:spcPts val="3350"/>
              </a:lnSpc>
              <a:buNone/>
            </a:pPr>
            <a:r>
              <a:rPr lang="en-US" sz="2650" b="1" dirty="0">
                <a:solidFill>
                  <a:srgbClr val="2E3C4E"/>
                </a:solidFill>
                <a:latin typeface="Barlow Bold" pitchFamily="34" charset="0"/>
                <a:ea typeface="Barlow Bold" pitchFamily="34" charset="-122"/>
                <a:cs typeface="Barlow Bold" pitchFamily="34" charset="-120"/>
              </a:rPr>
              <a:t>Your Personal, Anonymous Community Assistant</a:t>
            </a:r>
            <a:endParaRPr lang="en-US" sz="2650" dirty="0"/>
          </a:p>
        </p:txBody>
      </p:sp>
      <p:sp>
        <p:nvSpPr>
          <p:cNvPr id="4" name="Shape 2"/>
          <p:cNvSpPr/>
          <p:nvPr/>
        </p:nvSpPr>
        <p:spPr>
          <a:xfrm>
            <a:off x="758309" y="2740343"/>
            <a:ext cx="3720108" cy="2107049"/>
          </a:xfrm>
          <a:prstGeom prst="roundRect">
            <a:avLst>
              <a:gd name="adj" fmla="val 15424"/>
            </a:avLst>
          </a:prstGeom>
          <a:solidFill>
            <a:srgbClr val="FFFFFF"/>
          </a:solidFill>
          <a:ln w="30480">
            <a:solidFill>
              <a:srgbClr val="BACFDD"/>
            </a:solidFill>
            <a:prstDash val="solid"/>
          </a:ln>
        </p:spPr>
        <p:txBody>
          <a:bodyPr/>
          <a:lstStyle/>
          <a:p>
            <a:endParaRPr lang="en-US"/>
          </a:p>
        </p:txBody>
      </p:sp>
      <p:pic>
        <p:nvPicPr>
          <p:cNvPr id="5" name="Image 0" descr="preencoded.png"/>
          <p:cNvPicPr>
            <a:picLocks noChangeAspect="1"/>
          </p:cNvPicPr>
          <p:nvPr/>
        </p:nvPicPr>
        <p:blipFill>
          <a:blip r:embed="rId3"/>
          <a:stretch>
            <a:fillRect/>
          </a:stretch>
        </p:blipFill>
        <p:spPr>
          <a:xfrm>
            <a:off x="758309" y="2740343"/>
            <a:ext cx="121920" cy="2107049"/>
          </a:xfrm>
          <a:prstGeom prst="rect">
            <a:avLst/>
          </a:prstGeom>
        </p:spPr>
      </p:pic>
      <p:sp>
        <p:nvSpPr>
          <p:cNvPr id="6" name="Text 3"/>
          <p:cNvSpPr/>
          <p:nvPr/>
        </p:nvSpPr>
        <p:spPr>
          <a:xfrm>
            <a:off x="1127284" y="2987397"/>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Barlow Bold" pitchFamily="34" charset="0"/>
                <a:ea typeface="Barlow Bold" pitchFamily="34" charset="-122"/>
                <a:cs typeface="Barlow Bold" pitchFamily="34" charset="-120"/>
              </a:rPr>
              <a:t>Finds Food Events</a:t>
            </a:r>
            <a:endParaRPr lang="en-US" sz="2200" dirty="0"/>
          </a:p>
        </p:txBody>
      </p:sp>
      <p:sp>
        <p:nvSpPr>
          <p:cNvPr id="7" name="Text 4"/>
          <p:cNvSpPr/>
          <p:nvPr/>
        </p:nvSpPr>
        <p:spPr>
          <a:xfrm>
            <a:off x="1127284" y="3560207"/>
            <a:ext cx="3104078" cy="104013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Locates free food distribution events near your location</a:t>
            </a:r>
            <a:endParaRPr lang="en-US" sz="1700" dirty="0"/>
          </a:p>
        </p:txBody>
      </p:sp>
      <p:sp>
        <p:nvSpPr>
          <p:cNvPr id="8" name="Shape 5"/>
          <p:cNvSpPr/>
          <p:nvPr/>
        </p:nvSpPr>
        <p:spPr>
          <a:xfrm>
            <a:off x="4694992" y="2740343"/>
            <a:ext cx="3720108" cy="2107049"/>
          </a:xfrm>
          <a:prstGeom prst="roundRect">
            <a:avLst>
              <a:gd name="adj" fmla="val 15424"/>
            </a:avLst>
          </a:prstGeom>
          <a:solidFill>
            <a:srgbClr val="FFFFFF"/>
          </a:solidFill>
          <a:ln w="30480">
            <a:solidFill>
              <a:srgbClr val="BACFDD"/>
            </a:solidFill>
            <a:prstDash val="solid"/>
          </a:ln>
        </p:spPr>
        <p:txBody>
          <a:bodyPr/>
          <a:lstStyle/>
          <a:p>
            <a:endParaRPr lang="en-US"/>
          </a:p>
        </p:txBody>
      </p:sp>
      <p:pic>
        <p:nvPicPr>
          <p:cNvPr id="9" name="Image 1" descr="preencoded.png"/>
          <p:cNvPicPr>
            <a:picLocks noChangeAspect="1"/>
          </p:cNvPicPr>
          <p:nvPr/>
        </p:nvPicPr>
        <p:blipFill>
          <a:blip r:embed="rId3"/>
          <a:stretch>
            <a:fillRect/>
          </a:stretch>
        </p:blipFill>
        <p:spPr>
          <a:xfrm>
            <a:off x="4694992" y="2740343"/>
            <a:ext cx="121920" cy="2107049"/>
          </a:xfrm>
          <a:prstGeom prst="rect">
            <a:avLst/>
          </a:prstGeom>
        </p:spPr>
      </p:pic>
      <p:sp>
        <p:nvSpPr>
          <p:cNvPr id="10" name="Text 6"/>
          <p:cNvSpPr/>
          <p:nvPr/>
        </p:nvSpPr>
        <p:spPr>
          <a:xfrm>
            <a:off x="5063966" y="2987397"/>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Barlow Bold" pitchFamily="34" charset="0"/>
                <a:ea typeface="Barlow Bold" pitchFamily="34" charset="-122"/>
                <a:cs typeface="Barlow Bold" pitchFamily="34" charset="-120"/>
              </a:rPr>
              <a:t>Private Booking</a:t>
            </a:r>
            <a:endParaRPr lang="en-US" sz="2200" dirty="0"/>
          </a:p>
        </p:txBody>
      </p:sp>
      <p:sp>
        <p:nvSpPr>
          <p:cNvPr id="11" name="Text 7"/>
          <p:cNvSpPr/>
          <p:nvPr/>
        </p:nvSpPr>
        <p:spPr>
          <a:xfrm>
            <a:off x="5063966" y="3560207"/>
            <a:ext cx="3104078" cy="104013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Books your spot and handles all interactions anonymously</a:t>
            </a:r>
            <a:endParaRPr lang="en-US" sz="1700" dirty="0"/>
          </a:p>
        </p:txBody>
      </p:sp>
      <p:sp>
        <p:nvSpPr>
          <p:cNvPr id="12" name="Shape 8"/>
          <p:cNvSpPr/>
          <p:nvPr/>
        </p:nvSpPr>
        <p:spPr>
          <a:xfrm>
            <a:off x="758309" y="5063966"/>
            <a:ext cx="3720108" cy="2107049"/>
          </a:xfrm>
          <a:prstGeom prst="roundRect">
            <a:avLst>
              <a:gd name="adj" fmla="val 15424"/>
            </a:avLst>
          </a:prstGeom>
          <a:solidFill>
            <a:srgbClr val="FFFFFF"/>
          </a:solidFill>
          <a:ln w="30480">
            <a:solidFill>
              <a:srgbClr val="BACFDD"/>
            </a:solidFill>
            <a:prstDash val="solid"/>
          </a:ln>
        </p:spPr>
        <p:txBody>
          <a:bodyPr/>
          <a:lstStyle/>
          <a:p>
            <a:endParaRPr lang="en-US"/>
          </a:p>
        </p:txBody>
      </p:sp>
      <p:pic>
        <p:nvPicPr>
          <p:cNvPr id="13" name="Image 2" descr="preencoded.png"/>
          <p:cNvPicPr>
            <a:picLocks noChangeAspect="1"/>
          </p:cNvPicPr>
          <p:nvPr/>
        </p:nvPicPr>
        <p:blipFill>
          <a:blip r:embed="rId3"/>
          <a:stretch>
            <a:fillRect/>
          </a:stretch>
        </p:blipFill>
        <p:spPr>
          <a:xfrm>
            <a:off x="758309" y="5063966"/>
            <a:ext cx="121920" cy="2107049"/>
          </a:xfrm>
          <a:prstGeom prst="rect">
            <a:avLst/>
          </a:prstGeom>
        </p:spPr>
      </p:pic>
      <p:sp>
        <p:nvSpPr>
          <p:cNvPr id="14" name="Text 9"/>
          <p:cNvSpPr/>
          <p:nvPr/>
        </p:nvSpPr>
        <p:spPr>
          <a:xfrm>
            <a:off x="1127284" y="5311021"/>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Barlow Bold" pitchFamily="34" charset="0"/>
                <a:ea typeface="Barlow Bold" pitchFamily="34" charset="-122"/>
                <a:cs typeface="Barlow Bold" pitchFamily="34" charset="-120"/>
              </a:rPr>
              <a:t>Smart Reminders</a:t>
            </a:r>
            <a:endParaRPr lang="en-US" sz="2200" dirty="0"/>
          </a:p>
        </p:txBody>
      </p:sp>
      <p:sp>
        <p:nvSpPr>
          <p:cNvPr id="15" name="Text 10"/>
          <p:cNvSpPr/>
          <p:nvPr/>
        </p:nvSpPr>
        <p:spPr>
          <a:xfrm>
            <a:off x="1127284" y="5883831"/>
            <a:ext cx="3104078" cy="104013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Sends timely notifications to ensure you never miss an opportunity</a:t>
            </a:r>
            <a:endParaRPr lang="en-US" sz="1700" dirty="0"/>
          </a:p>
        </p:txBody>
      </p:sp>
      <p:pic>
        <p:nvPicPr>
          <p:cNvPr id="16" name="Image 3" descr="preencoded.png"/>
          <p:cNvPicPr>
            <a:picLocks noChangeAspect="1"/>
          </p:cNvPicPr>
          <p:nvPr/>
        </p:nvPicPr>
        <p:blipFill>
          <a:blip r:embed="rId4"/>
          <a:stretch>
            <a:fillRect/>
          </a:stretch>
        </p:blipFill>
        <p:spPr>
          <a:xfrm>
            <a:off x="8951357" y="2096214"/>
            <a:ext cx="4928235" cy="492823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44709" y="1092279"/>
            <a:ext cx="5938004" cy="712708"/>
          </a:xfrm>
          <a:prstGeom prst="rect">
            <a:avLst/>
          </a:prstGeom>
          <a:noFill/>
          <a:ln/>
        </p:spPr>
        <p:txBody>
          <a:bodyPr wrap="none" lIns="0" tIns="0" rIns="0" bIns="0" rtlCol="0" anchor="t"/>
          <a:lstStyle/>
          <a:p>
            <a:pPr marL="0" indent="0" algn="l">
              <a:lnSpc>
                <a:spcPts val="5600"/>
              </a:lnSpc>
              <a:buNone/>
            </a:pPr>
            <a:r>
              <a:rPr lang="en-US" sz="4450" b="1" dirty="0">
                <a:solidFill>
                  <a:srgbClr val="2E3C4E"/>
                </a:solidFill>
                <a:latin typeface="Barlow Bold" pitchFamily="34" charset="0"/>
                <a:ea typeface="Barlow Bold" pitchFamily="34" charset="-122"/>
                <a:cs typeface="Barlow Bold" pitchFamily="34" charset="-120"/>
              </a:rPr>
              <a:t>Breaking Down </a:t>
            </a:r>
            <a:r>
              <a:rPr lang="en-US" sz="4450" b="1" dirty="0">
                <a:solidFill>
                  <a:srgbClr val="D75BE2"/>
                </a:solidFill>
                <a:latin typeface="Barlow Bold" pitchFamily="34" charset="0"/>
                <a:ea typeface="Barlow Bold" pitchFamily="34" charset="-122"/>
                <a:cs typeface="Barlow Bold" pitchFamily="34" charset="-120"/>
              </a:rPr>
              <a:t>Barriers</a:t>
            </a:r>
            <a:endParaRPr lang="en-US" sz="4450" dirty="0"/>
          </a:p>
        </p:txBody>
      </p:sp>
      <p:sp>
        <p:nvSpPr>
          <p:cNvPr id="4" name="Text 1"/>
          <p:cNvSpPr/>
          <p:nvPr/>
        </p:nvSpPr>
        <p:spPr>
          <a:xfrm>
            <a:off x="6569631" y="2454831"/>
            <a:ext cx="7302460" cy="3420428"/>
          </a:xfrm>
          <a:prstGeom prst="rect">
            <a:avLst/>
          </a:prstGeom>
          <a:noFill/>
          <a:ln/>
        </p:spPr>
        <p:txBody>
          <a:bodyPr wrap="square" lIns="0" tIns="0" rIns="0" bIns="0" rtlCol="0" anchor="t"/>
          <a:lstStyle/>
          <a:p>
            <a:pPr marL="0" indent="0" algn="l">
              <a:lnSpc>
                <a:spcPts val="4450"/>
              </a:lnSpc>
              <a:buNone/>
            </a:pPr>
            <a:r>
              <a:rPr lang="en-US" sz="3550" b="1" dirty="0">
                <a:solidFill>
                  <a:srgbClr val="2E3C4E"/>
                </a:solidFill>
                <a:latin typeface="Barlow Bold" pitchFamily="34" charset="0"/>
                <a:ea typeface="Barlow Bold" pitchFamily="34" charset="-122"/>
                <a:cs typeface="Barlow Bold" pitchFamily="34" charset="-120"/>
              </a:rPr>
              <a:t>"Imagine every Australian having a personal government services assistant in their pocket - breaking down barriers, eliminating bureaucracy, building connected communities."</a:t>
            </a:r>
            <a:endParaRPr lang="en-US" sz="3550" dirty="0"/>
          </a:p>
        </p:txBody>
      </p:sp>
      <p:sp>
        <p:nvSpPr>
          <p:cNvPr id="5" name="Shape 2"/>
          <p:cNvSpPr/>
          <p:nvPr/>
        </p:nvSpPr>
        <p:spPr>
          <a:xfrm>
            <a:off x="6244709" y="2129909"/>
            <a:ext cx="30480" cy="4070271"/>
          </a:xfrm>
          <a:prstGeom prst="rect">
            <a:avLst/>
          </a:prstGeom>
          <a:solidFill>
            <a:srgbClr val="75BAE6"/>
          </a:solidFill>
          <a:ln/>
        </p:spPr>
        <p:txBody>
          <a:bodyPr/>
          <a:lstStyle/>
          <a:p>
            <a:endParaRPr lang="en-US"/>
          </a:p>
        </p:txBody>
      </p:sp>
      <p:sp>
        <p:nvSpPr>
          <p:cNvPr id="6" name="Text 3"/>
          <p:cNvSpPr/>
          <p:nvPr/>
        </p:nvSpPr>
        <p:spPr>
          <a:xfrm>
            <a:off x="6244709" y="6443901"/>
            <a:ext cx="7627382" cy="69342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We're not just solving food insecurity. We're reimagining how government serves its people.</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72453" y="449818"/>
            <a:ext cx="4825008" cy="538163"/>
          </a:xfrm>
          <a:prstGeom prst="rect">
            <a:avLst/>
          </a:prstGeom>
          <a:noFill/>
          <a:ln/>
        </p:spPr>
        <p:txBody>
          <a:bodyPr wrap="none" lIns="0" tIns="0" rIns="0" bIns="0" rtlCol="0" anchor="t"/>
          <a:lstStyle/>
          <a:p>
            <a:pPr marL="0" indent="0" algn="l">
              <a:lnSpc>
                <a:spcPts val="4200"/>
              </a:lnSpc>
              <a:buNone/>
            </a:pPr>
            <a:r>
              <a:rPr lang="en-US" sz="3350" b="1" dirty="0">
                <a:solidFill>
                  <a:srgbClr val="2E3C4E"/>
                </a:solidFill>
                <a:latin typeface="Barlow Bold" pitchFamily="34" charset="0"/>
                <a:ea typeface="Barlow Bold" pitchFamily="34" charset="-122"/>
                <a:cs typeface="Barlow Bold" pitchFamily="34" charset="-120"/>
              </a:rPr>
              <a:t>Real Impact on Real Lives</a:t>
            </a:r>
            <a:endParaRPr lang="en-US" sz="3350" dirty="0"/>
          </a:p>
        </p:txBody>
      </p:sp>
      <p:pic>
        <p:nvPicPr>
          <p:cNvPr id="3" name="Image 0" descr="preencoded.png"/>
          <p:cNvPicPr>
            <a:picLocks noChangeAspect="1"/>
          </p:cNvPicPr>
          <p:nvPr/>
        </p:nvPicPr>
        <p:blipFill>
          <a:blip r:embed="rId3"/>
          <a:stretch>
            <a:fillRect/>
          </a:stretch>
        </p:blipFill>
        <p:spPr>
          <a:xfrm>
            <a:off x="572453" y="1417201"/>
            <a:ext cx="6543199" cy="6543199"/>
          </a:xfrm>
          <a:prstGeom prst="rect">
            <a:avLst/>
          </a:prstGeom>
        </p:spPr>
      </p:pic>
      <p:sp>
        <p:nvSpPr>
          <p:cNvPr id="4" name="Text 1"/>
          <p:cNvSpPr/>
          <p:nvPr/>
        </p:nvSpPr>
        <p:spPr>
          <a:xfrm>
            <a:off x="817721" y="8144351"/>
            <a:ext cx="6297930" cy="523399"/>
          </a:xfrm>
          <a:prstGeom prst="rect">
            <a:avLst/>
          </a:prstGeom>
          <a:noFill/>
          <a:ln/>
        </p:spPr>
        <p:txBody>
          <a:bodyPr wrap="square" lIns="0" tIns="0" rIns="0" bIns="0" rtlCol="0" anchor="t"/>
          <a:lstStyle/>
          <a:p>
            <a:pPr marL="0" indent="0" algn="l">
              <a:lnSpc>
                <a:spcPts val="2050"/>
              </a:lnSpc>
              <a:buNone/>
            </a:pPr>
            <a:r>
              <a:rPr lang="en-US" sz="1250" dirty="0">
                <a:solidFill>
                  <a:srgbClr val="384653"/>
                </a:solidFill>
                <a:latin typeface="Montserrat" pitchFamily="34" charset="0"/>
                <a:ea typeface="Montserrat" pitchFamily="34" charset="-122"/>
                <a:cs typeface="Montserrat" pitchFamily="34" charset="-120"/>
              </a:rPr>
              <a:t>"For Maria, a 65-year-old migrant, it meant getting help in her own language without shame."</a:t>
            </a:r>
            <a:endParaRPr lang="en-US" sz="1250" dirty="0"/>
          </a:p>
        </p:txBody>
      </p:sp>
      <p:sp>
        <p:nvSpPr>
          <p:cNvPr id="5" name="Shape 2"/>
          <p:cNvSpPr/>
          <p:nvPr/>
        </p:nvSpPr>
        <p:spPr>
          <a:xfrm>
            <a:off x="572453" y="8144351"/>
            <a:ext cx="22860" cy="523399"/>
          </a:xfrm>
          <a:prstGeom prst="rect">
            <a:avLst/>
          </a:prstGeom>
          <a:solidFill>
            <a:srgbClr val="75BAE6"/>
          </a:solidFill>
          <a:ln/>
        </p:spPr>
        <p:txBody>
          <a:bodyPr/>
          <a:lstStyle/>
          <a:p>
            <a:endParaRPr lang="en-US"/>
          </a:p>
        </p:txBody>
      </p:sp>
      <p:sp>
        <p:nvSpPr>
          <p:cNvPr id="6" name="Text 3"/>
          <p:cNvSpPr/>
          <p:nvPr/>
        </p:nvSpPr>
        <p:spPr>
          <a:xfrm>
            <a:off x="7522369" y="1396722"/>
            <a:ext cx="3146108" cy="322778"/>
          </a:xfrm>
          <a:prstGeom prst="rect">
            <a:avLst/>
          </a:prstGeom>
          <a:noFill/>
          <a:ln/>
        </p:spPr>
        <p:txBody>
          <a:bodyPr wrap="none" lIns="0" tIns="0" rIns="0" bIns="0" rtlCol="0" anchor="t"/>
          <a:lstStyle/>
          <a:p>
            <a:pPr marL="0" indent="0" algn="l">
              <a:lnSpc>
                <a:spcPts val="2500"/>
              </a:lnSpc>
              <a:buNone/>
            </a:pPr>
            <a:r>
              <a:rPr lang="en-US" sz="2650" b="1" dirty="0">
                <a:solidFill>
                  <a:srgbClr val="2E3C4E"/>
                </a:solidFill>
                <a:latin typeface="Barlow Bold" pitchFamily="34" charset="0"/>
                <a:ea typeface="Barlow Bold" pitchFamily="34" charset="-122"/>
                <a:cs typeface="Barlow Bold" pitchFamily="34" charset="-120"/>
              </a:rPr>
              <a:t>Creating Dignity &amp; Inclusion</a:t>
            </a:r>
            <a:endParaRPr lang="en-US" sz="2650" dirty="0"/>
          </a:p>
        </p:txBody>
      </p:sp>
      <p:sp>
        <p:nvSpPr>
          <p:cNvPr id="7" name="Text 4"/>
          <p:cNvSpPr/>
          <p:nvPr/>
        </p:nvSpPr>
        <p:spPr>
          <a:xfrm>
            <a:off x="7522369" y="1882973"/>
            <a:ext cx="6543199" cy="261699"/>
          </a:xfrm>
          <a:prstGeom prst="rect">
            <a:avLst/>
          </a:prstGeom>
          <a:noFill/>
          <a:ln/>
        </p:spPr>
        <p:txBody>
          <a:bodyPr wrap="none" lIns="0" tIns="0" rIns="0" bIns="0" rtlCol="0" anchor="t"/>
          <a:lstStyle/>
          <a:p>
            <a:pPr marL="0" indent="0" algn="l">
              <a:lnSpc>
                <a:spcPts val="2050"/>
              </a:lnSpc>
              <a:buNone/>
            </a:pPr>
            <a:r>
              <a:rPr lang="en-US" sz="1400" dirty="0">
                <a:solidFill>
                  <a:srgbClr val="384653"/>
                </a:solidFill>
                <a:latin typeface="Montserrat" pitchFamily="34" charset="0"/>
                <a:ea typeface="Montserrat" pitchFamily="34" charset="-122"/>
                <a:cs typeface="Montserrat" pitchFamily="34" charset="-120"/>
              </a:rPr>
              <a:t>Spring Roll AI removes the stigma of seeking help by providing:</a:t>
            </a:r>
            <a:endParaRPr lang="en-US" sz="1400" dirty="0"/>
          </a:p>
        </p:txBody>
      </p:sp>
      <p:sp>
        <p:nvSpPr>
          <p:cNvPr id="8" name="Text 5"/>
          <p:cNvSpPr/>
          <p:nvPr/>
        </p:nvSpPr>
        <p:spPr>
          <a:xfrm>
            <a:off x="7522369" y="2291834"/>
            <a:ext cx="6543199" cy="261699"/>
          </a:xfrm>
          <a:prstGeom prst="rect">
            <a:avLst/>
          </a:prstGeom>
          <a:noFill/>
          <a:ln/>
        </p:spPr>
        <p:txBody>
          <a:bodyPr wrap="none" lIns="0" tIns="0" rIns="0" bIns="0" rtlCol="0" anchor="t"/>
          <a:lstStyle/>
          <a:p>
            <a:pPr marL="342900" indent="-342900" algn="l">
              <a:lnSpc>
                <a:spcPts val="2050"/>
              </a:lnSpc>
              <a:buSzPct val="100000"/>
              <a:buChar char="•"/>
            </a:pPr>
            <a:r>
              <a:rPr lang="en-US" sz="1400" dirty="0">
                <a:solidFill>
                  <a:srgbClr val="384653"/>
                </a:solidFill>
                <a:latin typeface="Montserrat" pitchFamily="34" charset="0"/>
                <a:ea typeface="Montserrat" pitchFamily="34" charset="-122"/>
                <a:cs typeface="Montserrat" pitchFamily="34" charset="-120"/>
              </a:rPr>
              <a:t>Multilingual support for diverse communities</a:t>
            </a:r>
            <a:endParaRPr lang="en-US" sz="1400" dirty="0"/>
          </a:p>
        </p:txBody>
      </p:sp>
      <p:sp>
        <p:nvSpPr>
          <p:cNvPr id="9" name="Text 6"/>
          <p:cNvSpPr/>
          <p:nvPr/>
        </p:nvSpPr>
        <p:spPr>
          <a:xfrm>
            <a:off x="7522369" y="2610683"/>
            <a:ext cx="6543199" cy="261699"/>
          </a:xfrm>
          <a:prstGeom prst="rect">
            <a:avLst/>
          </a:prstGeom>
          <a:noFill/>
          <a:ln/>
        </p:spPr>
        <p:txBody>
          <a:bodyPr wrap="none" lIns="0" tIns="0" rIns="0" bIns="0" rtlCol="0" anchor="t"/>
          <a:lstStyle/>
          <a:p>
            <a:pPr marL="342900" indent="-342900" algn="l">
              <a:lnSpc>
                <a:spcPts val="2050"/>
              </a:lnSpc>
              <a:buSzPct val="100000"/>
              <a:buChar char="•"/>
            </a:pPr>
            <a:r>
              <a:rPr lang="en-US" sz="1400" dirty="0">
                <a:solidFill>
                  <a:srgbClr val="384653"/>
                </a:solidFill>
                <a:latin typeface="Montserrat" pitchFamily="34" charset="0"/>
                <a:ea typeface="Montserrat" pitchFamily="34" charset="-122"/>
                <a:cs typeface="Montserrat" pitchFamily="34" charset="-120"/>
              </a:rPr>
              <a:t>Complete privacy and anonymity</a:t>
            </a:r>
            <a:endParaRPr lang="en-US" sz="1400" dirty="0"/>
          </a:p>
        </p:txBody>
      </p:sp>
      <p:sp>
        <p:nvSpPr>
          <p:cNvPr id="10" name="Text 7"/>
          <p:cNvSpPr/>
          <p:nvPr/>
        </p:nvSpPr>
        <p:spPr>
          <a:xfrm>
            <a:off x="7522369" y="2929533"/>
            <a:ext cx="6543199" cy="261699"/>
          </a:xfrm>
          <a:prstGeom prst="rect">
            <a:avLst/>
          </a:prstGeom>
          <a:noFill/>
          <a:ln/>
        </p:spPr>
        <p:txBody>
          <a:bodyPr wrap="none" lIns="0" tIns="0" rIns="0" bIns="0" rtlCol="0" anchor="t"/>
          <a:lstStyle/>
          <a:p>
            <a:pPr marL="342900" indent="-342900" algn="l">
              <a:lnSpc>
                <a:spcPts val="2050"/>
              </a:lnSpc>
              <a:buSzPct val="100000"/>
              <a:buChar char="•"/>
            </a:pPr>
            <a:r>
              <a:rPr lang="en-US" sz="1400" dirty="0">
                <a:solidFill>
                  <a:srgbClr val="384653"/>
                </a:solidFill>
                <a:latin typeface="Montserrat" pitchFamily="34" charset="0"/>
                <a:ea typeface="Montserrat" pitchFamily="34" charset="-122"/>
                <a:cs typeface="Montserrat" pitchFamily="34" charset="-120"/>
              </a:rPr>
              <a:t>Simple interface that works for all ages</a:t>
            </a:r>
            <a:endParaRPr lang="en-US" sz="1400" dirty="0"/>
          </a:p>
        </p:txBody>
      </p:sp>
      <p:sp>
        <p:nvSpPr>
          <p:cNvPr id="11" name="Text 8"/>
          <p:cNvSpPr/>
          <p:nvPr/>
        </p:nvSpPr>
        <p:spPr>
          <a:xfrm>
            <a:off x="7522369" y="3248382"/>
            <a:ext cx="6543199" cy="261699"/>
          </a:xfrm>
          <a:prstGeom prst="rect">
            <a:avLst/>
          </a:prstGeom>
          <a:noFill/>
          <a:ln/>
        </p:spPr>
        <p:txBody>
          <a:bodyPr wrap="none" lIns="0" tIns="0" rIns="0" bIns="0" rtlCol="0" anchor="t"/>
          <a:lstStyle/>
          <a:p>
            <a:pPr marL="342900" indent="-342900" algn="l">
              <a:lnSpc>
                <a:spcPts val="2050"/>
              </a:lnSpc>
              <a:buSzPct val="100000"/>
              <a:buChar char="•"/>
            </a:pPr>
            <a:r>
              <a:rPr lang="en-US" sz="1400" dirty="0">
                <a:solidFill>
                  <a:srgbClr val="384653"/>
                </a:solidFill>
                <a:latin typeface="Montserrat" pitchFamily="34" charset="0"/>
                <a:ea typeface="Montserrat" pitchFamily="34" charset="-122"/>
                <a:cs typeface="Montserrat" pitchFamily="34" charset="-120"/>
              </a:rPr>
              <a:t>24/7 accessibility when government offices are closed</a:t>
            </a:r>
            <a:endParaRPr lang="en-US" sz="1400" dirty="0"/>
          </a:p>
        </p:txBody>
      </p:sp>
      <p:sp>
        <p:nvSpPr>
          <p:cNvPr id="12" name="Text 9"/>
          <p:cNvSpPr/>
          <p:nvPr/>
        </p:nvSpPr>
        <p:spPr>
          <a:xfrm>
            <a:off x="7522369" y="3657243"/>
            <a:ext cx="6543199" cy="261699"/>
          </a:xfrm>
          <a:prstGeom prst="rect">
            <a:avLst/>
          </a:prstGeom>
          <a:noFill/>
          <a:ln/>
        </p:spPr>
        <p:txBody>
          <a:bodyPr wrap="none" lIns="0" tIns="0" rIns="0" bIns="0" rtlCol="0" anchor="t"/>
          <a:lstStyle/>
          <a:p>
            <a:pPr marL="0" indent="0" algn="l">
              <a:lnSpc>
                <a:spcPts val="2050"/>
              </a:lnSpc>
              <a:buNone/>
            </a:pPr>
            <a:r>
              <a:rPr lang="en-US" sz="1400" dirty="0">
                <a:solidFill>
                  <a:srgbClr val="384653"/>
                </a:solidFill>
                <a:latin typeface="Montserrat" pitchFamily="34" charset="0"/>
                <a:ea typeface="Montserrat" pitchFamily="34" charset="-122"/>
                <a:cs typeface="Montserrat" pitchFamily="34" charset="-120"/>
              </a:rPr>
              <a:t>For thousands like Maria, it's the bridge between need and support.</a:t>
            </a:r>
            <a:endParaRPr lang="en-US" sz="1400" dirty="0"/>
          </a:p>
        </p:txBody>
      </p:sp>
      <p:sp>
        <p:nvSpPr>
          <p:cNvPr id="13" name="Text 0">
            <a:extLst>
              <a:ext uri="{FF2B5EF4-FFF2-40B4-BE49-F238E27FC236}">
                <a16:creationId xmlns:a16="http://schemas.microsoft.com/office/drawing/2014/main" id="{17CAB0C0-7E88-B61C-DCB0-504006DD37AC}"/>
              </a:ext>
            </a:extLst>
          </p:cNvPr>
          <p:cNvSpPr/>
          <p:nvPr/>
        </p:nvSpPr>
        <p:spPr>
          <a:xfrm>
            <a:off x="7522369" y="4103827"/>
            <a:ext cx="4825008" cy="538163"/>
          </a:xfrm>
          <a:prstGeom prst="rect">
            <a:avLst/>
          </a:prstGeom>
          <a:noFill/>
          <a:ln/>
        </p:spPr>
        <p:txBody>
          <a:bodyPr wrap="none" lIns="0" tIns="0" rIns="0" bIns="0" rtlCol="0" anchor="t"/>
          <a:lstStyle/>
          <a:p>
            <a:pPr marL="0" indent="0" algn="l">
              <a:lnSpc>
                <a:spcPts val="4200"/>
              </a:lnSpc>
              <a:buNone/>
            </a:pPr>
            <a:r>
              <a:rPr lang="en-AU" sz="3350" b="1" dirty="0">
                <a:solidFill>
                  <a:srgbClr val="2E3C4E"/>
                </a:solidFill>
                <a:latin typeface="Barlow Bold" pitchFamily="34" charset="0"/>
                <a:ea typeface="Barlow Bold" pitchFamily="34" charset="-122"/>
              </a:rPr>
              <a:t>Spring roll AI agent is live!</a:t>
            </a:r>
            <a:endParaRPr lang="en-US" sz="3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176486" y="865465"/>
            <a:ext cx="7757398" cy="648653"/>
          </a:xfrm>
          <a:prstGeom prst="rect">
            <a:avLst/>
          </a:prstGeom>
          <a:noFill/>
          <a:ln/>
        </p:spPr>
        <p:txBody>
          <a:bodyPr wrap="none" lIns="0" tIns="0" rIns="0" bIns="0" rtlCol="0" anchor="t"/>
          <a:lstStyle/>
          <a:p>
            <a:pPr marL="0" indent="0" algn="l">
              <a:lnSpc>
                <a:spcPts val="5100"/>
              </a:lnSpc>
              <a:buNone/>
            </a:pPr>
            <a:r>
              <a:rPr lang="en-US" sz="4050" b="1" dirty="0">
                <a:solidFill>
                  <a:srgbClr val="2E3C4E"/>
                </a:solidFill>
                <a:latin typeface="Barlow Bold" pitchFamily="34" charset="0"/>
                <a:ea typeface="Barlow Bold" pitchFamily="34" charset="-122"/>
                <a:cs typeface="Barlow Bold" pitchFamily="34" charset="-120"/>
              </a:rPr>
              <a:t>Beyond Food: A </a:t>
            </a:r>
            <a:r>
              <a:rPr lang="en-US" sz="4050" b="1" dirty="0">
                <a:solidFill>
                  <a:srgbClr val="D75BE2"/>
                </a:solidFill>
                <a:latin typeface="Barlow Bold" pitchFamily="34" charset="0"/>
                <a:ea typeface="Barlow Bold" pitchFamily="34" charset="-122"/>
                <a:cs typeface="Barlow Bold" pitchFamily="34" charset="-120"/>
              </a:rPr>
              <a:t>Scalable</a:t>
            </a:r>
            <a:r>
              <a:rPr lang="en-US" sz="4050" b="1" dirty="0">
                <a:solidFill>
                  <a:srgbClr val="2E3C4E"/>
                </a:solidFill>
                <a:latin typeface="Barlow Bold" pitchFamily="34" charset="0"/>
                <a:ea typeface="Barlow Bold" pitchFamily="34" charset="-122"/>
                <a:cs typeface="Barlow Bold" pitchFamily="34" charset="-120"/>
              </a:rPr>
              <a:t> Platform</a:t>
            </a:r>
            <a:endParaRPr lang="en-US" sz="4050" dirty="0"/>
          </a:p>
        </p:txBody>
      </p:sp>
      <p:pic>
        <p:nvPicPr>
          <p:cNvPr id="4" name="Image 1" descr="preencoded.png"/>
          <p:cNvPicPr>
            <a:picLocks noChangeAspect="1"/>
          </p:cNvPicPr>
          <p:nvPr/>
        </p:nvPicPr>
        <p:blipFill>
          <a:blip r:embed="rId4"/>
          <a:stretch>
            <a:fillRect/>
          </a:stretch>
        </p:blipFill>
        <p:spPr>
          <a:xfrm>
            <a:off x="6176486" y="1809869"/>
            <a:ext cx="985957" cy="1467564"/>
          </a:xfrm>
          <a:prstGeom prst="rect">
            <a:avLst/>
          </a:prstGeom>
        </p:spPr>
      </p:pic>
      <p:sp>
        <p:nvSpPr>
          <p:cNvPr id="5" name="Text 1"/>
          <p:cNvSpPr/>
          <p:nvPr/>
        </p:nvSpPr>
        <p:spPr>
          <a:xfrm>
            <a:off x="7359610" y="2007037"/>
            <a:ext cx="2594610" cy="324207"/>
          </a:xfrm>
          <a:prstGeom prst="rect">
            <a:avLst/>
          </a:prstGeom>
          <a:noFill/>
          <a:ln/>
        </p:spPr>
        <p:txBody>
          <a:bodyPr wrap="none" lIns="0" tIns="0" rIns="0" bIns="0" rtlCol="0" anchor="t"/>
          <a:lstStyle/>
          <a:p>
            <a:pPr marL="0" indent="0" algn="l">
              <a:lnSpc>
                <a:spcPts val="2550"/>
              </a:lnSpc>
              <a:buNone/>
            </a:pPr>
            <a:r>
              <a:rPr lang="en-US" sz="2000" b="1" dirty="0">
                <a:solidFill>
                  <a:srgbClr val="384653"/>
                </a:solidFill>
                <a:latin typeface="Barlow Bold" pitchFamily="34" charset="0"/>
                <a:ea typeface="Barlow Bold" pitchFamily="34" charset="-122"/>
                <a:cs typeface="Barlow Bold" pitchFamily="34" charset="-120"/>
              </a:rPr>
              <a:t>Food Relief</a:t>
            </a:r>
            <a:endParaRPr lang="en-US" sz="2000" dirty="0"/>
          </a:p>
        </p:txBody>
      </p:sp>
      <p:sp>
        <p:nvSpPr>
          <p:cNvPr id="6" name="Text 2"/>
          <p:cNvSpPr/>
          <p:nvPr/>
        </p:nvSpPr>
        <p:spPr>
          <a:xfrm>
            <a:off x="7359610" y="2449473"/>
            <a:ext cx="6580703" cy="630793"/>
          </a:xfrm>
          <a:prstGeom prst="rect">
            <a:avLst/>
          </a:prstGeom>
          <a:noFill/>
          <a:ln/>
        </p:spPr>
        <p:txBody>
          <a:bodyPr wrap="square" lIns="0" tIns="0" rIns="0" bIns="0" rtlCol="0" anchor="t"/>
          <a:lstStyle/>
          <a:p>
            <a:pPr marL="0" indent="0" algn="l">
              <a:lnSpc>
                <a:spcPts val="2450"/>
              </a:lnSpc>
              <a:buNone/>
            </a:pPr>
            <a:r>
              <a:rPr lang="en-US" sz="1550" dirty="0">
                <a:solidFill>
                  <a:srgbClr val="384653"/>
                </a:solidFill>
                <a:latin typeface="Montserrat" pitchFamily="34" charset="0"/>
                <a:ea typeface="Montserrat" pitchFamily="34" charset="-122"/>
                <a:cs typeface="Montserrat" pitchFamily="34" charset="-120"/>
              </a:rPr>
              <a:t>Connect to food banks, community meals, and emergency supplies</a:t>
            </a:r>
            <a:endParaRPr lang="en-US" sz="1550" dirty="0"/>
          </a:p>
        </p:txBody>
      </p:sp>
      <p:pic>
        <p:nvPicPr>
          <p:cNvPr id="7" name="Image 2" descr="preencoded.png"/>
          <p:cNvPicPr>
            <a:picLocks noChangeAspect="1"/>
          </p:cNvPicPr>
          <p:nvPr/>
        </p:nvPicPr>
        <p:blipFill>
          <a:blip r:embed="rId5"/>
          <a:stretch>
            <a:fillRect/>
          </a:stretch>
        </p:blipFill>
        <p:spPr>
          <a:xfrm>
            <a:off x="6176486" y="3277433"/>
            <a:ext cx="985957" cy="1183124"/>
          </a:xfrm>
          <a:prstGeom prst="rect">
            <a:avLst/>
          </a:prstGeom>
        </p:spPr>
      </p:pic>
      <p:sp>
        <p:nvSpPr>
          <p:cNvPr id="8" name="Text 3"/>
          <p:cNvSpPr/>
          <p:nvPr/>
        </p:nvSpPr>
        <p:spPr>
          <a:xfrm>
            <a:off x="7359610" y="3474601"/>
            <a:ext cx="2594610" cy="324207"/>
          </a:xfrm>
          <a:prstGeom prst="rect">
            <a:avLst/>
          </a:prstGeom>
          <a:noFill/>
          <a:ln/>
        </p:spPr>
        <p:txBody>
          <a:bodyPr wrap="none" lIns="0" tIns="0" rIns="0" bIns="0" rtlCol="0" anchor="t"/>
          <a:lstStyle/>
          <a:p>
            <a:pPr marL="0" indent="0" algn="l">
              <a:lnSpc>
                <a:spcPts val="2550"/>
              </a:lnSpc>
              <a:buNone/>
            </a:pPr>
            <a:r>
              <a:rPr lang="en-US" sz="2000" b="1" dirty="0">
                <a:solidFill>
                  <a:srgbClr val="384653"/>
                </a:solidFill>
                <a:latin typeface="Barlow Bold" pitchFamily="34" charset="0"/>
                <a:ea typeface="Barlow Bold" pitchFamily="34" charset="-122"/>
                <a:cs typeface="Barlow Bold" pitchFamily="34" charset="-120"/>
              </a:rPr>
              <a:t>Healthcare</a:t>
            </a:r>
            <a:endParaRPr lang="en-US" sz="2000" dirty="0"/>
          </a:p>
        </p:txBody>
      </p:sp>
      <p:sp>
        <p:nvSpPr>
          <p:cNvPr id="9" name="Text 4"/>
          <p:cNvSpPr/>
          <p:nvPr/>
        </p:nvSpPr>
        <p:spPr>
          <a:xfrm>
            <a:off x="7359610" y="3917037"/>
            <a:ext cx="6580703" cy="315397"/>
          </a:xfrm>
          <a:prstGeom prst="rect">
            <a:avLst/>
          </a:prstGeom>
          <a:noFill/>
          <a:ln/>
        </p:spPr>
        <p:txBody>
          <a:bodyPr wrap="none" lIns="0" tIns="0" rIns="0" bIns="0" rtlCol="0" anchor="t"/>
          <a:lstStyle/>
          <a:p>
            <a:pPr marL="0" indent="0" algn="l">
              <a:lnSpc>
                <a:spcPts val="2450"/>
              </a:lnSpc>
              <a:buNone/>
            </a:pPr>
            <a:r>
              <a:rPr lang="en-US" sz="1550" dirty="0">
                <a:solidFill>
                  <a:srgbClr val="384653"/>
                </a:solidFill>
                <a:latin typeface="Montserrat" pitchFamily="34" charset="0"/>
                <a:ea typeface="Montserrat" pitchFamily="34" charset="-122"/>
                <a:cs typeface="Montserrat" pitchFamily="34" charset="-120"/>
              </a:rPr>
              <a:t>Book appointments and access telehealth services</a:t>
            </a:r>
            <a:endParaRPr lang="en-US" sz="1550" dirty="0"/>
          </a:p>
        </p:txBody>
      </p:sp>
      <p:pic>
        <p:nvPicPr>
          <p:cNvPr id="10" name="Image 3" descr="preencoded.png"/>
          <p:cNvPicPr>
            <a:picLocks noChangeAspect="1"/>
          </p:cNvPicPr>
          <p:nvPr/>
        </p:nvPicPr>
        <p:blipFill>
          <a:blip r:embed="rId6"/>
          <a:stretch>
            <a:fillRect/>
          </a:stretch>
        </p:blipFill>
        <p:spPr>
          <a:xfrm>
            <a:off x="6176486" y="4460558"/>
            <a:ext cx="985957" cy="1183124"/>
          </a:xfrm>
          <a:prstGeom prst="rect">
            <a:avLst/>
          </a:prstGeom>
        </p:spPr>
      </p:pic>
      <p:sp>
        <p:nvSpPr>
          <p:cNvPr id="11" name="Text 5"/>
          <p:cNvSpPr/>
          <p:nvPr/>
        </p:nvSpPr>
        <p:spPr>
          <a:xfrm>
            <a:off x="7359610" y="4657725"/>
            <a:ext cx="2594610" cy="324207"/>
          </a:xfrm>
          <a:prstGeom prst="rect">
            <a:avLst/>
          </a:prstGeom>
          <a:noFill/>
          <a:ln/>
        </p:spPr>
        <p:txBody>
          <a:bodyPr wrap="none" lIns="0" tIns="0" rIns="0" bIns="0" rtlCol="0" anchor="t"/>
          <a:lstStyle/>
          <a:p>
            <a:pPr marL="0" indent="0" algn="l">
              <a:lnSpc>
                <a:spcPts val="2550"/>
              </a:lnSpc>
              <a:buNone/>
            </a:pPr>
            <a:r>
              <a:rPr lang="en-US" sz="2000" b="1" dirty="0">
                <a:solidFill>
                  <a:srgbClr val="384653"/>
                </a:solidFill>
                <a:latin typeface="Barlow Bold" pitchFamily="34" charset="0"/>
                <a:ea typeface="Barlow Bold" pitchFamily="34" charset="-122"/>
                <a:cs typeface="Barlow Bold" pitchFamily="34" charset="-120"/>
              </a:rPr>
              <a:t>Housing</a:t>
            </a:r>
            <a:endParaRPr lang="en-US" sz="2000" dirty="0"/>
          </a:p>
        </p:txBody>
      </p:sp>
      <p:sp>
        <p:nvSpPr>
          <p:cNvPr id="12" name="Text 6"/>
          <p:cNvSpPr/>
          <p:nvPr/>
        </p:nvSpPr>
        <p:spPr>
          <a:xfrm>
            <a:off x="7359610" y="5100161"/>
            <a:ext cx="6580703" cy="315397"/>
          </a:xfrm>
          <a:prstGeom prst="rect">
            <a:avLst/>
          </a:prstGeom>
          <a:noFill/>
          <a:ln/>
        </p:spPr>
        <p:txBody>
          <a:bodyPr wrap="none" lIns="0" tIns="0" rIns="0" bIns="0" rtlCol="0" anchor="t"/>
          <a:lstStyle/>
          <a:p>
            <a:pPr marL="0" indent="0" algn="l">
              <a:lnSpc>
                <a:spcPts val="2450"/>
              </a:lnSpc>
              <a:buNone/>
            </a:pPr>
            <a:r>
              <a:rPr lang="en-US" sz="1550" dirty="0">
                <a:solidFill>
                  <a:srgbClr val="384653"/>
                </a:solidFill>
                <a:latin typeface="Montserrat" pitchFamily="34" charset="0"/>
                <a:ea typeface="Montserrat" pitchFamily="34" charset="-122"/>
                <a:cs typeface="Montserrat" pitchFamily="34" charset="-120"/>
              </a:rPr>
              <a:t>Find emergency shelter and housing assistance programs</a:t>
            </a:r>
            <a:endParaRPr lang="en-US" sz="1550" dirty="0"/>
          </a:p>
        </p:txBody>
      </p:sp>
      <p:pic>
        <p:nvPicPr>
          <p:cNvPr id="13" name="Image 4" descr="preencoded.png"/>
          <p:cNvPicPr>
            <a:picLocks noChangeAspect="1"/>
          </p:cNvPicPr>
          <p:nvPr/>
        </p:nvPicPr>
        <p:blipFill>
          <a:blip r:embed="rId7"/>
          <a:stretch>
            <a:fillRect/>
          </a:stretch>
        </p:blipFill>
        <p:spPr>
          <a:xfrm>
            <a:off x="6176486" y="5643682"/>
            <a:ext cx="985957" cy="1183124"/>
          </a:xfrm>
          <a:prstGeom prst="rect">
            <a:avLst/>
          </a:prstGeom>
        </p:spPr>
      </p:pic>
      <p:sp>
        <p:nvSpPr>
          <p:cNvPr id="14" name="Text 7"/>
          <p:cNvSpPr/>
          <p:nvPr/>
        </p:nvSpPr>
        <p:spPr>
          <a:xfrm>
            <a:off x="7359610" y="5840849"/>
            <a:ext cx="2594610" cy="324207"/>
          </a:xfrm>
          <a:prstGeom prst="rect">
            <a:avLst/>
          </a:prstGeom>
          <a:noFill/>
          <a:ln/>
        </p:spPr>
        <p:txBody>
          <a:bodyPr wrap="none" lIns="0" tIns="0" rIns="0" bIns="0" rtlCol="0" anchor="t"/>
          <a:lstStyle/>
          <a:p>
            <a:pPr marL="0" indent="0" algn="l">
              <a:lnSpc>
                <a:spcPts val="2550"/>
              </a:lnSpc>
              <a:buNone/>
            </a:pPr>
            <a:r>
              <a:rPr lang="en-US" sz="2000" b="1" dirty="0">
                <a:solidFill>
                  <a:srgbClr val="384653"/>
                </a:solidFill>
                <a:latin typeface="Barlow Bold" pitchFamily="34" charset="0"/>
                <a:ea typeface="Barlow Bold" pitchFamily="34" charset="-122"/>
                <a:cs typeface="Barlow Bold" pitchFamily="34" charset="-120"/>
              </a:rPr>
              <a:t>Job Training</a:t>
            </a:r>
            <a:endParaRPr lang="en-US" sz="2000" dirty="0"/>
          </a:p>
        </p:txBody>
      </p:sp>
      <p:sp>
        <p:nvSpPr>
          <p:cNvPr id="15" name="Text 8"/>
          <p:cNvSpPr/>
          <p:nvPr/>
        </p:nvSpPr>
        <p:spPr>
          <a:xfrm>
            <a:off x="7359610" y="6283285"/>
            <a:ext cx="6580703" cy="315397"/>
          </a:xfrm>
          <a:prstGeom prst="rect">
            <a:avLst/>
          </a:prstGeom>
          <a:noFill/>
          <a:ln/>
        </p:spPr>
        <p:txBody>
          <a:bodyPr wrap="none" lIns="0" tIns="0" rIns="0" bIns="0" rtlCol="0" anchor="t"/>
          <a:lstStyle/>
          <a:p>
            <a:pPr marL="0" indent="0" algn="l">
              <a:lnSpc>
                <a:spcPts val="2450"/>
              </a:lnSpc>
              <a:buNone/>
            </a:pPr>
            <a:r>
              <a:rPr lang="en-US" sz="1550" dirty="0">
                <a:solidFill>
                  <a:srgbClr val="384653"/>
                </a:solidFill>
                <a:latin typeface="Montserrat" pitchFamily="34" charset="0"/>
                <a:ea typeface="Montserrat" pitchFamily="34" charset="-122"/>
                <a:cs typeface="Montserrat" pitchFamily="34" charset="-120"/>
              </a:rPr>
              <a:t>Discover employment resources and skill development</a:t>
            </a:r>
            <a:endParaRPr lang="en-US" sz="1550" dirty="0"/>
          </a:p>
        </p:txBody>
      </p:sp>
      <p:sp>
        <p:nvSpPr>
          <p:cNvPr id="16" name="Text 9"/>
          <p:cNvSpPr/>
          <p:nvPr/>
        </p:nvSpPr>
        <p:spPr>
          <a:xfrm>
            <a:off x="6176486" y="7048619"/>
            <a:ext cx="7763828" cy="315397"/>
          </a:xfrm>
          <a:prstGeom prst="rect">
            <a:avLst/>
          </a:prstGeom>
          <a:noFill/>
          <a:ln/>
        </p:spPr>
        <p:txBody>
          <a:bodyPr wrap="none" lIns="0" tIns="0" rIns="0" bIns="0" rtlCol="0" anchor="t"/>
          <a:lstStyle/>
          <a:p>
            <a:pPr marL="0" indent="0" algn="l">
              <a:lnSpc>
                <a:spcPts val="2450"/>
              </a:lnSpc>
              <a:buNone/>
            </a:pPr>
            <a:r>
              <a:rPr lang="en-US" sz="1550" dirty="0">
                <a:solidFill>
                  <a:srgbClr val="384653"/>
                </a:solidFill>
                <a:latin typeface="Montserrat" pitchFamily="34" charset="0"/>
                <a:ea typeface="Montserrat" pitchFamily="34" charset="-122"/>
                <a:cs typeface="Montserrat" pitchFamily="34" charset="-120"/>
              </a:rPr>
              <a:t>One intelligent assistant, unlimited possibilities for community connection.</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49950" y="432078"/>
            <a:ext cx="9322594" cy="516850"/>
          </a:xfrm>
          <a:prstGeom prst="rect">
            <a:avLst/>
          </a:prstGeom>
          <a:noFill/>
          <a:ln/>
        </p:spPr>
        <p:txBody>
          <a:bodyPr wrap="none" lIns="0" tIns="0" rIns="0" bIns="0" rtlCol="0" anchor="t"/>
          <a:lstStyle/>
          <a:p>
            <a:pPr marL="0" indent="0" algn="l">
              <a:lnSpc>
                <a:spcPts val="4050"/>
              </a:lnSpc>
              <a:buNone/>
            </a:pPr>
            <a:r>
              <a:rPr lang="en-US" sz="3250" b="1" dirty="0">
                <a:solidFill>
                  <a:srgbClr val="2E3C4E"/>
                </a:solidFill>
                <a:latin typeface="Barlow Bold" pitchFamily="34" charset="0"/>
                <a:ea typeface="Barlow Bold" pitchFamily="34" charset="-122"/>
                <a:cs typeface="Barlow Bold" pitchFamily="34" charset="-120"/>
              </a:rPr>
              <a:t>Future: Empowering </a:t>
            </a:r>
            <a:r>
              <a:rPr lang="en-US" sz="3250" b="1" dirty="0">
                <a:solidFill>
                  <a:srgbClr val="D75BE2"/>
                </a:solidFill>
                <a:latin typeface="Barlow Bold" pitchFamily="34" charset="0"/>
                <a:ea typeface="Barlow Bold" pitchFamily="34" charset="-122"/>
                <a:cs typeface="Barlow Bold" pitchFamily="34" charset="-120"/>
              </a:rPr>
              <a:t>Proactive</a:t>
            </a:r>
            <a:r>
              <a:rPr lang="en-US" sz="3250" b="1" dirty="0">
                <a:solidFill>
                  <a:srgbClr val="2E3C4E"/>
                </a:solidFill>
                <a:latin typeface="Barlow Bold" pitchFamily="34" charset="0"/>
                <a:ea typeface="Barlow Bold" pitchFamily="34" charset="-122"/>
                <a:cs typeface="Barlow Bold" pitchFamily="34" charset="-120"/>
              </a:rPr>
              <a:t> Community Support</a:t>
            </a:r>
            <a:endParaRPr lang="en-US" sz="3250" dirty="0"/>
          </a:p>
        </p:txBody>
      </p:sp>
      <p:sp>
        <p:nvSpPr>
          <p:cNvPr id="3" name="Text 1"/>
          <p:cNvSpPr/>
          <p:nvPr/>
        </p:nvSpPr>
        <p:spPr>
          <a:xfrm>
            <a:off x="549950" y="1341596"/>
            <a:ext cx="2481263" cy="310158"/>
          </a:xfrm>
          <a:prstGeom prst="rect">
            <a:avLst/>
          </a:prstGeom>
          <a:noFill/>
          <a:ln/>
        </p:spPr>
        <p:txBody>
          <a:bodyPr wrap="none" lIns="0" tIns="0" rIns="0" bIns="0" rtlCol="0" anchor="t"/>
          <a:lstStyle/>
          <a:p>
            <a:pPr marL="0" indent="0" algn="l">
              <a:lnSpc>
                <a:spcPts val="2400"/>
              </a:lnSpc>
              <a:buNone/>
            </a:pPr>
            <a:r>
              <a:rPr lang="en-US" sz="2800" b="1" dirty="0">
                <a:solidFill>
                  <a:srgbClr val="2E3C4E"/>
                </a:solidFill>
                <a:latin typeface="Barlow Bold" pitchFamily="34" charset="0"/>
                <a:ea typeface="Barlow Bold" pitchFamily="34" charset="-122"/>
                <a:cs typeface="Barlow Bold" pitchFamily="34" charset="-120"/>
              </a:rPr>
              <a:t>Empowering Councils</a:t>
            </a:r>
            <a:endParaRPr lang="en-US" sz="2800" dirty="0"/>
          </a:p>
        </p:txBody>
      </p:sp>
      <p:sp>
        <p:nvSpPr>
          <p:cNvPr id="4" name="Text 2"/>
          <p:cNvSpPr/>
          <p:nvPr/>
        </p:nvSpPr>
        <p:spPr>
          <a:xfrm>
            <a:off x="549950" y="1808798"/>
            <a:ext cx="6573560" cy="1005840"/>
          </a:xfrm>
          <a:prstGeom prst="rect">
            <a:avLst/>
          </a:prstGeom>
          <a:noFill/>
          <a:ln/>
        </p:spPr>
        <p:txBody>
          <a:bodyPr wrap="square" lIns="0" tIns="0" rIns="0" bIns="0" rtlCol="0" anchor="t"/>
          <a:lstStyle/>
          <a:p>
            <a:pPr marL="0" indent="0" algn="l">
              <a:lnSpc>
                <a:spcPct val="150000"/>
              </a:lnSpc>
              <a:buNone/>
            </a:pPr>
            <a:r>
              <a:rPr lang="en-US" sz="2000" dirty="0">
                <a:solidFill>
                  <a:srgbClr val="384653"/>
                </a:solidFill>
                <a:latin typeface="Montserrat" pitchFamily="34" charset="0"/>
                <a:ea typeface="Montserrat" pitchFamily="34" charset="-122"/>
                <a:cs typeface="Arial" panose="020B0604020202020204" pitchFamily="34" charset="0"/>
              </a:rPr>
              <a:t>Our AI agent learns from each community, predicting seasonal needs and identifying households that require assistance. These insights empower councils to proactively connect residents with tailored support, whether it's local hub information or direct access to relevant services.</a:t>
            </a:r>
            <a:endParaRPr lang="en-US" sz="2000" dirty="0"/>
          </a:p>
        </p:txBody>
      </p:sp>
      <p:pic>
        <p:nvPicPr>
          <p:cNvPr id="5" name="Image 0" descr="preencoded.png"/>
          <p:cNvPicPr>
            <a:picLocks noChangeAspect="1"/>
          </p:cNvPicPr>
          <p:nvPr/>
        </p:nvPicPr>
        <p:blipFill>
          <a:blip r:embed="rId3"/>
          <a:stretch>
            <a:fillRect/>
          </a:stretch>
        </p:blipFill>
        <p:spPr>
          <a:xfrm>
            <a:off x="7514511" y="1361242"/>
            <a:ext cx="6573560" cy="6573560"/>
          </a:xfrm>
          <a:prstGeom prst="rect">
            <a:avLst/>
          </a:prstGeom>
        </p:spPr>
      </p:pic>
      <p:sp>
        <p:nvSpPr>
          <p:cNvPr id="6" name="Text 3"/>
          <p:cNvSpPr/>
          <p:nvPr/>
        </p:nvSpPr>
        <p:spPr>
          <a:xfrm>
            <a:off x="7514511" y="8111490"/>
            <a:ext cx="6573560" cy="502920"/>
          </a:xfrm>
          <a:prstGeom prst="rect">
            <a:avLst/>
          </a:prstGeom>
          <a:noFill/>
          <a:ln/>
        </p:spPr>
        <p:txBody>
          <a:bodyPr wrap="square" lIns="0" tIns="0" rIns="0" bIns="0" rtlCol="0" anchor="t"/>
          <a:lstStyle/>
          <a:p>
            <a:pPr marL="0" indent="0" algn="l">
              <a:lnSpc>
                <a:spcPts val="1950"/>
              </a:lnSpc>
              <a:buNone/>
            </a:pPr>
            <a:r>
              <a:rPr lang="en-US" sz="1200" dirty="0">
                <a:solidFill>
                  <a:srgbClr val="384653"/>
                </a:solidFill>
                <a:latin typeface="Montserrat" pitchFamily="34" charset="0"/>
                <a:ea typeface="Montserrat" pitchFamily="34" charset="-122"/>
                <a:cs typeface="Montserrat" pitchFamily="34" charset="-120"/>
              </a:rPr>
              <a:t>Spring Roll AI transforms community support from reactive responses into intelligent, proactive intervention, providing councils with critical intelligence.</a:t>
            </a:r>
            <a:endParaRPr lang="en-US" sz="1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700C2-47C7-B092-258B-EF9342128351}"/>
            </a:ext>
          </a:extLst>
        </p:cNvPr>
        <p:cNvGrpSpPr/>
        <p:nvPr/>
      </p:nvGrpSpPr>
      <p:grpSpPr>
        <a:xfrm>
          <a:off x="0" y="0"/>
          <a:ext cx="0" cy="0"/>
          <a:chOff x="0" y="0"/>
          <a:chExt cx="0" cy="0"/>
        </a:xfrm>
      </p:grpSpPr>
      <p:sp>
        <p:nvSpPr>
          <p:cNvPr id="7" name="Google Shape;157;g379f999c64d_0_0">
            <a:extLst>
              <a:ext uri="{FF2B5EF4-FFF2-40B4-BE49-F238E27FC236}">
                <a16:creationId xmlns:a16="http://schemas.microsoft.com/office/drawing/2014/main" id="{01F59522-B51A-A3BC-8A4F-551F3E40D26E}"/>
              </a:ext>
            </a:extLst>
          </p:cNvPr>
          <p:cNvSpPr/>
          <p:nvPr/>
        </p:nvSpPr>
        <p:spPr>
          <a:xfrm>
            <a:off x="549950" y="432078"/>
            <a:ext cx="9322500" cy="516900"/>
          </a:xfrm>
          <a:prstGeom prst="rect">
            <a:avLst/>
          </a:prstGeom>
          <a:noFill/>
          <a:ln>
            <a:noFill/>
          </a:ln>
        </p:spPr>
        <p:txBody>
          <a:bodyPr spcFirstLastPara="1" wrap="square" lIns="0" tIns="0" rIns="0" bIns="0" anchor="t" anchorCtr="0">
            <a:noAutofit/>
          </a:bodyPr>
          <a:lstStyle/>
          <a:p>
            <a:pPr marL="0" marR="0" lvl="0" indent="0" algn="l" rtl="0">
              <a:lnSpc>
                <a:spcPct val="124615"/>
              </a:lnSpc>
              <a:spcBef>
                <a:spcPts val="0"/>
              </a:spcBef>
              <a:spcAft>
                <a:spcPts val="0"/>
              </a:spcAft>
              <a:buClr>
                <a:srgbClr val="2E3C4E"/>
              </a:buClr>
              <a:buSzPts val="3250"/>
              <a:buFont typeface="Barlow"/>
              <a:buNone/>
            </a:pPr>
            <a:r>
              <a:rPr lang="en-US" sz="3250" b="1">
                <a:solidFill>
                  <a:srgbClr val="2E3C4E"/>
                </a:solidFill>
                <a:latin typeface="Barlow"/>
                <a:ea typeface="Barlow"/>
                <a:cs typeface="Barlow"/>
                <a:sym typeface="Barlow"/>
              </a:rPr>
              <a:t>References: </a:t>
            </a:r>
            <a:endParaRPr sz="3250" b="1">
              <a:solidFill>
                <a:srgbClr val="2E3C4E"/>
              </a:solidFill>
              <a:latin typeface="Barlow"/>
              <a:ea typeface="Barlow"/>
              <a:cs typeface="Barlow"/>
              <a:sym typeface="Barlow"/>
            </a:endParaRPr>
          </a:p>
          <a:p>
            <a:pPr marL="0" marR="0" lvl="0" indent="0" algn="l" rtl="0">
              <a:lnSpc>
                <a:spcPct val="124615"/>
              </a:lnSpc>
              <a:spcBef>
                <a:spcPts val="0"/>
              </a:spcBef>
              <a:spcAft>
                <a:spcPts val="0"/>
              </a:spcAft>
              <a:buClr>
                <a:srgbClr val="2E3C4E"/>
              </a:buClr>
              <a:buSzPts val="3250"/>
              <a:buFont typeface="Barlow"/>
              <a:buNone/>
            </a:pPr>
            <a:endParaRPr sz="3250" b="1" dirty="0">
              <a:solidFill>
                <a:srgbClr val="2E3C4E"/>
              </a:solidFill>
              <a:latin typeface="Barlow"/>
              <a:ea typeface="Barlow"/>
              <a:cs typeface="Barlow"/>
              <a:sym typeface="Barlow"/>
            </a:endParaRPr>
          </a:p>
        </p:txBody>
      </p:sp>
      <p:sp>
        <p:nvSpPr>
          <p:cNvPr id="8" name="Google Shape;158;g379f999c64d_0_0">
            <a:extLst>
              <a:ext uri="{FF2B5EF4-FFF2-40B4-BE49-F238E27FC236}">
                <a16:creationId xmlns:a16="http://schemas.microsoft.com/office/drawing/2014/main" id="{F7FCA24D-6ECD-B7A3-447F-68FE6A6580E9}"/>
              </a:ext>
            </a:extLst>
          </p:cNvPr>
          <p:cNvSpPr/>
          <p:nvPr/>
        </p:nvSpPr>
        <p:spPr>
          <a:xfrm>
            <a:off x="549950" y="1119900"/>
            <a:ext cx="13994700" cy="1005900"/>
          </a:xfrm>
          <a:prstGeom prst="rect">
            <a:avLst/>
          </a:prstGeom>
          <a:noFill/>
          <a:ln>
            <a:noFill/>
          </a:ln>
        </p:spPr>
        <p:txBody>
          <a:bodyPr spcFirstLastPara="1" wrap="square" lIns="0" tIns="0" rIns="0" bIns="0" anchor="t" anchorCtr="0">
            <a:noAutofit/>
          </a:bodyPr>
          <a:lstStyle/>
          <a:p>
            <a:pPr marL="0" lvl="0" indent="0" algn="l" rtl="0">
              <a:lnSpc>
                <a:spcPct val="159259"/>
              </a:lnSpc>
              <a:spcBef>
                <a:spcPts val="0"/>
              </a:spcBef>
              <a:spcAft>
                <a:spcPts val="0"/>
              </a:spcAft>
              <a:buClr>
                <a:srgbClr val="384653"/>
              </a:buClr>
              <a:buSzPts val="1350"/>
              <a:buFont typeface="Arial"/>
              <a:buNone/>
            </a:pPr>
            <a:r>
              <a:rPr lang="en-US" sz="2050" dirty="0">
                <a:solidFill>
                  <a:srgbClr val="384653"/>
                </a:solidFill>
              </a:rPr>
              <a:t>Foodbank Australia, </a:t>
            </a:r>
            <a:r>
              <a:rPr lang="en-US" sz="2050" i="1" dirty="0">
                <a:solidFill>
                  <a:srgbClr val="384653"/>
                </a:solidFill>
              </a:rPr>
              <a:t>Foodbank Hunger Report 2024</a:t>
            </a:r>
            <a:r>
              <a:rPr lang="en-US" sz="2050" dirty="0">
                <a:solidFill>
                  <a:srgbClr val="384653"/>
                </a:solidFill>
              </a:rPr>
              <a:t>, </a:t>
            </a:r>
            <a:r>
              <a:rPr lang="en-US" sz="2050" u="sng" dirty="0">
                <a:solidFill>
                  <a:srgbClr val="359DDF"/>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https://reports.foodbank.org.au/foodbank-hunger-report-2024/?state=au/</a:t>
            </a:r>
            <a:endParaRPr sz="2050" dirty="0">
              <a:solidFill>
                <a:schemeClr val="dk1"/>
              </a:solidFill>
              <a:latin typeface="Calibri"/>
              <a:ea typeface="Calibri"/>
              <a:cs typeface="Calibri"/>
              <a:sym typeface="Calibri"/>
            </a:endParaRPr>
          </a:p>
          <a:p>
            <a:pPr marL="0" marR="0" lvl="0" indent="0" algn="l" rtl="0">
              <a:lnSpc>
                <a:spcPct val="150000"/>
              </a:lnSpc>
              <a:spcBef>
                <a:spcPts val="0"/>
              </a:spcBef>
              <a:spcAft>
                <a:spcPts val="0"/>
              </a:spcAft>
              <a:buClr>
                <a:srgbClr val="384653"/>
              </a:buClr>
              <a:buSzPts val="2000"/>
              <a:buFont typeface="Montserrat"/>
              <a:buNone/>
            </a:pPr>
            <a:endParaRPr sz="2700" dirty="0">
              <a:solidFill>
                <a:srgbClr val="384653"/>
              </a:solidFill>
              <a:latin typeface="Montserrat"/>
              <a:ea typeface="Montserrat"/>
              <a:cs typeface="Montserrat"/>
              <a:sym typeface="Montserrat"/>
            </a:endParaRPr>
          </a:p>
        </p:txBody>
      </p:sp>
    </p:spTree>
    <p:extLst>
      <p:ext uri="{BB962C8B-B14F-4D97-AF65-F5344CB8AC3E}">
        <p14:creationId xmlns:p14="http://schemas.microsoft.com/office/powerpoint/2010/main" val="16199906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Slice</Template>
  <TotalTime>42</TotalTime>
  <Words>561</Words>
  <Application>Microsoft Office PowerPoint</Application>
  <PresentationFormat>Custom</PresentationFormat>
  <Paragraphs>64</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Calibri</vt:lpstr>
      <vt:lpstr>Arial</vt:lpstr>
      <vt:lpstr>Montserrat</vt:lpstr>
      <vt:lpstr>Barlow</vt:lpstr>
      <vt:lpstr>Barlow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Gia Thach Nguyen</cp:lastModifiedBy>
  <cp:revision>3</cp:revision>
  <dcterms:created xsi:type="dcterms:W3CDTF">2025-08-31T04:28:22Z</dcterms:created>
  <dcterms:modified xsi:type="dcterms:W3CDTF">2025-08-31T08:00:33Z</dcterms:modified>
</cp:coreProperties>
</file>